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53" r:id="rId3"/>
    <p:sldId id="308" r:id="rId4"/>
    <p:sldId id="352" r:id="rId5"/>
    <p:sldId id="312" r:id="rId6"/>
    <p:sldId id="347" r:id="rId7"/>
    <p:sldId id="309" r:id="rId8"/>
    <p:sldId id="315" r:id="rId9"/>
    <p:sldId id="337" r:id="rId10"/>
    <p:sldId id="320" r:id="rId11"/>
    <p:sldId id="351" r:id="rId12"/>
    <p:sldId id="338" r:id="rId13"/>
    <p:sldId id="356" r:id="rId14"/>
    <p:sldId id="319" r:id="rId15"/>
    <p:sldId id="339" r:id="rId16"/>
    <p:sldId id="358" r:id="rId17"/>
    <p:sldId id="343" r:id="rId18"/>
    <p:sldId id="318" r:id="rId19"/>
    <p:sldId id="333" r:id="rId20"/>
    <p:sldId id="310" r:id="rId21"/>
    <p:sldId id="316" r:id="rId22"/>
    <p:sldId id="317" r:id="rId23"/>
    <p:sldId id="321" r:id="rId24"/>
    <p:sldId id="366" r:id="rId25"/>
    <p:sldId id="369" r:id="rId26"/>
    <p:sldId id="322" r:id="rId27"/>
    <p:sldId id="364" r:id="rId28"/>
    <p:sldId id="370" r:id="rId29"/>
    <p:sldId id="372" r:id="rId30"/>
    <p:sldId id="374" r:id="rId31"/>
    <p:sldId id="373" r:id="rId32"/>
    <p:sldId id="375" r:id="rId33"/>
    <p:sldId id="376" r:id="rId34"/>
    <p:sldId id="359" r:id="rId35"/>
    <p:sldId id="334" r:id="rId36"/>
    <p:sldId id="365" r:id="rId37"/>
    <p:sldId id="367" r:id="rId38"/>
    <p:sldId id="323" r:id="rId39"/>
    <p:sldId id="324" r:id="rId40"/>
    <p:sldId id="331" r:id="rId41"/>
    <p:sldId id="35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ECF"/>
    <a:srgbClr val="FFFFFF"/>
    <a:srgbClr val="EBEAF6"/>
    <a:srgbClr val="E6E5F3"/>
    <a:srgbClr val="BADBE8"/>
    <a:srgbClr val="65AD2F"/>
    <a:srgbClr val="339EA9"/>
    <a:srgbClr val="FFAFEA"/>
    <a:srgbClr val="E0DFF1"/>
    <a:srgbClr val="7875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7" d="100"/>
          <a:sy n="97" d="100"/>
        </p:scale>
        <p:origin x="1056"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A8DB9-61BD-45F4-9F5D-E41FC7B5D73A}" type="datetimeFigureOut">
              <a:rPr lang="LID4096" smtClean="0"/>
              <a:t>01/16/2025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525AD-B143-4A80-9235-C3344EC6436A}" type="slidenum">
              <a:rPr lang="LID4096" smtClean="0"/>
              <a:t>‹#›</a:t>
            </a:fld>
            <a:endParaRPr lang="LID4096"/>
          </a:p>
        </p:txBody>
      </p:sp>
    </p:spTree>
    <p:extLst>
      <p:ext uri="{BB962C8B-B14F-4D97-AF65-F5344CB8AC3E}">
        <p14:creationId xmlns:p14="http://schemas.microsoft.com/office/powerpoint/2010/main" val="3121911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9E525AD-B143-4A80-9235-C3344EC6436A}" type="slidenum">
              <a:rPr lang="LID4096" smtClean="0"/>
              <a:t>19</a:t>
            </a:fld>
            <a:endParaRPr lang="LID4096"/>
          </a:p>
        </p:txBody>
      </p:sp>
    </p:spTree>
    <p:extLst>
      <p:ext uri="{BB962C8B-B14F-4D97-AF65-F5344CB8AC3E}">
        <p14:creationId xmlns:p14="http://schemas.microsoft.com/office/powerpoint/2010/main" val="757728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9E525AD-B143-4A80-9235-C3344EC6436A}" type="slidenum">
              <a:rPr lang="LID4096" smtClean="0"/>
              <a:t>33</a:t>
            </a:fld>
            <a:endParaRPr lang="LID4096"/>
          </a:p>
        </p:txBody>
      </p:sp>
    </p:spTree>
    <p:extLst>
      <p:ext uri="{BB962C8B-B14F-4D97-AF65-F5344CB8AC3E}">
        <p14:creationId xmlns:p14="http://schemas.microsoft.com/office/powerpoint/2010/main" val="4043959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525AD-B143-4A80-9235-C3344EC6436A}" type="slidenum">
              <a:rPr lang="LID4096" smtClean="0"/>
              <a:t>34</a:t>
            </a:fld>
            <a:endParaRPr lang="LID4096"/>
          </a:p>
        </p:txBody>
      </p:sp>
    </p:spTree>
    <p:extLst>
      <p:ext uri="{BB962C8B-B14F-4D97-AF65-F5344CB8AC3E}">
        <p14:creationId xmlns:p14="http://schemas.microsoft.com/office/powerpoint/2010/main" val="124080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525AD-B143-4A80-9235-C3344EC6436A}" type="slidenum">
              <a:rPr lang="LID4096" smtClean="0"/>
              <a:t>35</a:t>
            </a:fld>
            <a:endParaRPr lang="LID4096"/>
          </a:p>
        </p:txBody>
      </p:sp>
    </p:spTree>
    <p:extLst>
      <p:ext uri="{BB962C8B-B14F-4D97-AF65-F5344CB8AC3E}">
        <p14:creationId xmlns:p14="http://schemas.microsoft.com/office/powerpoint/2010/main" val="2261529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7F31F29-1F4C-4E36-B279-86992F5AE21E}"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spTree>
    <p:extLst>
      <p:ext uri="{BB962C8B-B14F-4D97-AF65-F5344CB8AC3E}">
        <p14:creationId xmlns:p14="http://schemas.microsoft.com/office/powerpoint/2010/main" val="2245237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F31F29-1F4C-4E36-B279-86992F5AE21E}"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spTree>
    <p:extLst>
      <p:ext uri="{BB962C8B-B14F-4D97-AF65-F5344CB8AC3E}">
        <p14:creationId xmlns:p14="http://schemas.microsoft.com/office/powerpoint/2010/main" val="1415922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F31F29-1F4C-4E36-B279-86992F5AE21E}"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spTree>
    <p:extLst>
      <p:ext uri="{BB962C8B-B14F-4D97-AF65-F5344CB8AC3E}">
        <p14:creationId xmlns:p14="http://schemas.microsoft.com/office/powerpoint/2010/main" val="311469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36512"/>
            <a:ext cx="12192000" cy="594762"/>
          </a:xfrm>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F31F29-1F4C-4E36-B279-86992F5AE21E}"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cxnSp>
        <p:nvCxnSpPr>
          <p:cNvPr id="9" name="Straight Connector 8">
            <a:extLst>
              <a:ext uri="{FF2B5EF4-FFF2-40B4-BE49-F238E27FC236}">
                <a16:creationId xmlns:a16="http://schemas.microsoft.com/office/drawing/2014/main" id="{A3345206-9FAF-53E1-C6FD-D94B5BC05E86}"/>
              </a:ext>
            </a:extLst>
          </p:cNvPr>
          <p:cNvCxnSpPr>
            <a:cxnSpLocks/>
          </p:cNvCxnSpPr>
          <p:nvPr userDrawn="1"/>
        </p:nvCxnSpPr>
        <p:spPr>
          <a:xfrm>
            <a:off x="1840742" y="831274"/>
            <a:ext cx="8510516" cy="0"/>
          </a:xfrm>
          <a:prstGeom prst="line">
            <a:avLst/>
          </a:prstGeom>
          <a:ln w="28575" cmpd="dbl">
            <a:solidFill>
              <a:srgbClr val="78759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04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F31F29-1F4C-4E36-B279-86992F5AE21E}"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spTree>
    <p:extLst>
      <p:ext uri="{BB962C8B-B14F-4D97-AF65-F5344CB8AC3E}">
        <p14:creationId xmlns:p14="http://schemas.microsoft.com/office/powerpoint/2010/main" val="4124435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7F31F29-1F4C-4E36-B279-86992F5AE21E}" type="datetimeFigureOut">
              <a:rPr lang="en-GB" smtClean="0"/>
              <a:t>16/01/2025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spTree>
    <p:extLst>
      <p:ext uri="{BB962C8B-B14F-4D97-AF65-F5344CB8AC3E}">
        <p14:creationId xmlns:p14="http://schemas.microsoft.com/office/powerpoint/2010/main" val="3002304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lgn="ctr">
              <a:defRPr/>
            </a:lvl1pPr>
          </a:lstStyle>
          <a:p>
            <a:r>
              <a:rPr lang="en-US" dirty="0"/>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7F31F29-1F4C-4E36-B279-86992F5AE21E}" type="datetimeFigureOut">
              <a:rPr lang="en-GB" smtClean="0"/>
              <a:t>16/01/2025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spTree>
    <p:extLst>
      <p:ext uri="{BB962C8B-B14F-4D97-AF65-F5344CB8AC3E}">
        <p14:creationId xmlns:p14="http://schemas.microsoft.com/office/powerpoint/2010/main" val="1160801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108045" y="6431412"/>
            <a:ext cx="526576" cy="365125"/>
          </a:xfrm>
          <a:prstGeom prst="rect">
            <a:avLst/>
          </a:prstGeom>
        </p:spPr>
        <p:txBody>
          <a:bodyPr/>
          <a:lstStyle>
            <a:lvl1pPr algn="ctr">
              <a:defRPr>
                <a:solidFill>
                  <a:schemeClr val="bg1"/>
                </a:solidFill>
              </a:defRPr>
            </a:lvl1pPr>
          </a:lstStyle>
          <a:p>
            <a:fld id="{6AB5BAFF-11F9-4323-AD3D-E28A4092430C}" type="slidenum">
              <a:rPr lang="en-GB" smtClean="0"/>
              <a:pPr/>
              <a:t>‹#›</a:t>
            </a:fld>
            <a:endParaRPr lang="en-GB"/>
          </a:p>
        </p:txBody>
      </p:sp>
      <p:cxnSp>
        <p:nvCxnSpPr>
          <p:cNvPr id="3" name="Straight Connector 2">
            <a:extLst>
              <a:ext uri="{FF2B5EF4-FFF2-40B4-BE49-F238E27FC236}">
                <a16:creationId xmlns:a16="http://schemas.microsoft.com/office/drawing/2014/main" id="{05799D32-8AD5-C06C-8B54-DF0F0BB9FB71}"/>
              </a:ext>
            </a:extLst>
          </p:cNvPr>
          <p:cNvCxnSpPr>
            <a:cxnSpLocks/>
          </p:cNvCxnSpPr>
          <p:nvPr userDrawn="1"/>
        </p:nvCxnSpPr>
        <p:spPr>
          <a:xfrm>
            <a:off x="1840742" y="831274"/>
            <a:ext cx="8510516" cy="0"/>
          </a:xfrm>
          <a:prstGeom prst="line">
            <a:avLst/>
          </a:prstGeom>
          <a:ln w="28575" cmpd="dbl">
            <a:solidFill>
              <a:srgbClr val="78759E"/>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6300916-D540-1354-9E33-591B18DA5898}"/>
              </a:ext>
            </a:extLst>
          </p:cNvPr>
          <p:cNvSpPr>
            <a:spLocks noGrp="1"/>
          </p:cNvSpPr>
          <p:nvPr>
            <p:ph type="title"/>
          </p:nvPr>
        </p:nvSpPr>
        <p:spPr>
          <a:xfrm>
            <a:off x="0" y="236511"/>
            <a:ext cx="12192000" cy="594762"/>
          </a:xfrm>
        </p:spPr>
        <p:txBody>
          <a:bodyPr/>
          <a:lstStyle>
            <a:lvl1pPr algn="ctr">
              <a:defRPr/>
            </a:lvl1pPr>
          </a:lstStyle>
          <a:p>
            <a:r>
              <a:rPr lang="en-US" dirty="0"/>
              <a:t>Click to edit Master title style</a:t>
            </a:r>
            <a:endParaRPr lang="en-GB" dirty="0"/>
          </a:p>
        </p:txBody>
      </p:sp>
    </p:spTree>
    <p:extLst>
      <p:ext uri="{BB962C8B-B14F-4D97-AF65-F5344CB8AC3E}">
        <p14:creationId xmlns:p14="http://schemas.microsoft.com/office/powerpoint/2010/main" val="413408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31F29-1F4C-4E36-B279-86992F5AE21E}" type="datetimeFigureOut">
              <a:rPr lang="en-GB" smtClean="0"/>
              <a:t>16/01/2025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spTree>
    <p:extLst>
      <p:ext uri="{BB962C8B-B14F-4D97-AF65-F5344CB8AC3E}">
        <p14:creationId xmlns:p14="http://schemas.microsoft.com/office/powerpoint/2010/main" val="422325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F31F29-1F4C-4E36-B279-86992F5AE21E}" type="datetimeFigureOut">
              <a:rPr lang="en-GB" smtClean="0"/>
              <a:t>16/01/2025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spTree>
    <p:extLst>
      <p:ext uri="{BB962C8B-B14F-4D97-AF65-F5344CB8AC3E}">
        <p14:creationId xmlns:p14="http://schemas.microsoft.com/office/powerpoint/2010/main" val="1373992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F31F29-1F4C-4E36-B279-86992F5AE21E}" type="datetimeFigureOut">
              <a:rPr lang="en-GB" smtClean="0"/>
              <a:t>16/01/2025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AB5BAFF-11F9-4323-AD3D-E28A4092430C}" type="slidenum">
              <a:rPr lang="en-GB" smtClean="0"/>
              <a:t>‹#›</a:t>
            </a:fld>
            <a:endParaRPr lang="en-GB"/>
          </a:p>
        </p:txBody>
      </p:sp>
    </p:spTree>
    <p:extLst>
      <p:ext uri="{BB962C8B-B14F-4D97-AF65-F5344CB8AC3E}">
        <p14:creationId xmlns:p14="http://schemas.microsoft.com/office/powerpoint/2010/main" val="332022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descr="A black and white background&#10;&#10;Description automatically generated">
            <a:extLst>
              <a:ext uri="{FF2B5EF4-FFF2-40B4-BE49-F238E27FC236}">
                <a16:creationId xmlns:a16="http://schemas.microsoft.com/office/drawing/2014/main" id="{03DCC4D9-A637-04D0-0B6B-7CF58F0792A8}"/>
              </a:ext>
            </a:extLst>
          </p:cNvPr>
          <p:cNvPicPr>
            <a:picLocks noChangeAspect="1"/>
          </p:cNvPicPr>
          <p:nvPr userDrawn="1"/>
        </p:nvPicPr>
        <p:blipFill>
          <a:blip r:embed="rId13" cstate="print">
            <a:duotone>
              <a:schemeClr val="accent5">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a:off x="0" y="6093410"/>
            <a:ext cx="2466753" cy="764589"/>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31F29-1F4C-4E36-B279-86992F5AE21E}" type="datetimeFigureOut">
              <a:rPr lang="en-GB" smtClean="0"/>
              <a:t>16/01/2025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20" name="Slide Number Placeholder 4">
            <a:extLst>
              <a:ext uri="{FF2B5EF4-FFF2-40B4-BE49-F238E27FC236}">
                <a16:creationId xmlns:a16="http://schemas.microsoft.com/office/drawing/2014/main" id="{3D8D7D3E-9749-A50F-132B-E13323BB429F}"/>
              </a:ext>
            </a:extLst>
          </p:cNvPr>
          <p:cNvSpPr txBox="1">
            <a:spLocks/>
          </p:cNvSpPr>
          <p:nvPr userDrawn="1"/>
        </p:nvSpPr>
        <p:spPr>
          <a:xfrm>
            <a:off x="27296" y="6410101"/>
            <a:ext cx="634621" cy="365125"/>
          </a:xfrm>
          <a:prstGeom prst="rect">
            <a:avLst/>
          </a:prstGeom>
        </p:spPr>
        <p:txBody>
          <a:bodyP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6AB5BAFF-11F9-4323-AD3D-E28A4092430C}" type="slidenum">
              <a:rPr lang="en-GB" sz="1400" smtClean="0">
                <a:solidFill>
                  <a:schemeClr val="bg1">
                    <a:lumMod val="95000"/>
                  </a:schemeClr>
                </a:solidFill>
              </a:rPr>
              <a:pPr algn="l"/>
              <a:t>‹#›</a:t>
            </a:fld>
            <a:endParaRPr lang="en-GB" sz="1400" dirty="0">
              <a:solidFill>
                <a:schemeClr val="bg1">
                  <a:lumMod val="95000"/>
                </a:schemeClr>
              </a:solidFill>
            </a:endParaRPr>
          </a:p>
        </p:txBody>
      </p:sp>
      <p:pic>
        <p:nvPicPr>
          <p:cNvPr id="22" name="Picture 21" descr="A black and white background&#10;&#10;Description automatically generated">
            <a:extLst>
              <a:ext uri="{FF2B5EF4-FFF2-40B4-BE49-F238E27FC236}">
                <a16:creationId xmlns:a16="http://schemas.microsoft.com/office/drawing/2014/main" id="{EBB37990-646F-5079-3081-A333CE191678}"/>
              </a:ext>
            </a:extLst>
          </p:cNvPr>
          <p:cNvPicPr>
            <a:picLocks noChangeAspect="1"/>
          </p:cNvPicPr>
          <p:nvPr userDrawn="1"/>
        </p:nvPicPr>
        <p:blipFill>
          <a:blip r:embed="rId13" cstate="print">
            <a:duotone>
              <a:schemeClr val="accent5">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flipV="1">
            <a:off x="0" y="-2014"/>
            <a:ext cx="2466753" cy="764589"/>
          </a:xfrm>
          <a:prstGeom prst="rect">
            <a:avLst/>
          </a:prstGeom>
        </p:spPr>
      </p:pic>
      <p:pic>
        <p:nvPicPr>
          <p:cNvPr id="23" name="Picture 22" descr="A black and white background&#10;&#10;Description automatically generated">
            <a:extLst>
              <a:ext uri="{FF2B5EF4-FFF2-40B4-BE49-F238E27FC236}">
                <a16:creationId xmlns:a16="http://schemas.microsoft.com/office/drawing/2014/main" id="{594FBF15-825E-6349-ECF5-E7A4B72C7EC5}"/>
              </a:ext>
            </a:extLst>
          </p:cNvPr>
          <p:cNvPicPr>
            <a:picLocks noChangeAspect="1"/>
          </p:cNvPicPr>
          <p:nvPr userDrawn="1"/>
        </p:nvPicPr>
        <p:blipFill>
          <a:blip r:embed="rId13" cstate="print">
            <a:duotone>
              <a:schemeClr val="accent5">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flipH="1" flipV="1">
            <a:off x="9725247" y="0"/>
            <a:ext cx="2466753" cy="764589"/>
          </a:xfrm>
          <a:prstGeom prst="rect">
            <a:avLst/>
          </a:prstGeom>
        </p:spPr>
      </p:pic>
      <p:pic>
        <p:nvPicPr>
          <p:cNvPr id="24" name="Picture 23" descr="A black and white background&#10;&#10;Description automatically generated">
            <a:extLst>
              <a:ext uri="{FF2B5EF4-FFF2-40B4-BE49-F238E27FC236}">
                <a16:creationId xmlns:a16="http://schemas.microsoft.com/office/drawing/2014/main" id="{83676694-844E-D406-591C-E80D55505647}"/>
              </a:ext>
            </a:extLst>
          </p:cNvPr>
          <p:cNvPicPr>
            <a:picLocks noChangeAspect="1"/>
          </p:cNvPicPr>
          <p:nvPr userDrawn="1"/>
        </p:nvPicPr>
        <p:blipFill>
          <a:blip r:embed="rId13" cstate="print">
            <a:duotone>
              <a:schemeClr val="accent5">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flipH="1">
            <a:off x="9725247" y="6094080"/>
            <a:ext cx="2466753" cy="764589"/>
          </a:xfrm>
          <a:prstGeom prst="rect">
            <a:avLst/>
          </a:prstGeom>
        </p:spPr>
      </p:pic>
    </p:spTree>
    <p:extLst>
      <p:ext uri="{BB962C8B-B14F-4D97-AF65-F5344CB8AC3E}">
        <p14:creationId xmlns:p14="http://schemas.microsoft.com/office/powerpoint/2010/main" val="2372102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0.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9.pn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landscape&#10;&#10;Description automatically generated with medium confidence">
            <a:extLst>
              <a:ext uri="{FF2B5EF4-FFF2-40B4-BE49-F238E27FC236}">
                <a16:creationId xmlns:a16="http://schemas.microsoft.com/office/drawing/2014/main" id="{79A0028B-BB8A-7E0C-8B4F-271C7A98B102}"/>
              </a:ext>
            </a:extLst>
          </p:cNvPr>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7343" b="40468"/>
          <a:stretch/>
        </p:blipFill>
        <p:spPr>
          <a:xfrm>
            <a:off x="0" y="0"/>
            <a:ext cx="12192000" cy="6858000"/>
          </a:xfrm>
          <a:prstGeom prst="rect">
            <a:avLst/>
          </a:prstGeom>
        </p:spPr>
      </p:pic>
      <p:sp>
        <p:nvSpPr>
          <p:cNvPr id="2" name="Title 1">
            <a:extLst>
              <a:ext uri="{FF2B5EF4-FFF2-40B4-BE49-F238E27FC236}">
                <a16:creationId xmlns:a16="http://schemas.microsoft.com/office/drawing/2014/main" id="{5AB91F95-E183-15E5-A172-9A1DFB8DBFED}"/>
              </a:ext>
            </a:extLst>
          </p:cNvPr>
          <p:cNvSpPr>
            <a:spLocks noGrp="1"/>
          </p:cNvSpPr>
          <p:nvPr>
            <p:ph type="title"/>
          </p:nvPr>
        </p:nvSpPr>
        <p:spPr>
          <a:xfrm>
            <a:off x="0" y="1592594"/>
            <a:ext cx="12192000" cy="3672813"/>
          </a:xfrm>
        </p:spPr>
        <p:txBody>
          <a:bodyPr>
            <a:normAutofit fontScale="90000"/>
          </a:bodyPr>
          <a:lstStyle/>
          <a:p>
            <a:pPr algn="ctr">
              <a:lnSpc>
                <a:spcPct val="100000"/>
              </a:lnSpc>
            </a:pPr>
            <a:r>
              <a:rPr lang="en-GB" sz="8000" b="1" dirty="0">
                <a:solidFill>
                  <a:schemeClr val="bg1"/>
                </a:solidFill>
                <a:effectLst>
                  <a:outerShdw blurRad="38100" dist="38100" dir="2700000" algn="tl">
                    <a:srgbClr val="000000">
                      <a:alpha val="43137"/>
                    </a:srgbClr>
                  </a:outerShdw>
                </a:effectLst>
              </a:rPr>
              <a:t>Intro to Karst Modelling</a:t>
            </a:r>
            <a:br>
              <a:rPr lang="en-GB" b="1" dirty="0">
                <a:solidFill>
                  <a:schemeClr val="bg1"/>
                </a:solidFill>
                <a:effectLst>
                  <a:outerShdw blurRad="38100" dist="38100" dir="2700000" algn="tl">
                    <a:srgbClr val="000000">
                      <a:alpha val="43137"/>
                    </a:srgbClr>
                  </a:outerShdw>
                </a:effectLst>
              </a:rPr>
            </a:br>
            <a:br>
              <a:rPr lang="en-GB" b="1" dirty="0">
                <a:solidFill>
                  <a:schemeClr val="bg1"/>
                </a:solidFill>
                <a:effectLst>
                  <a:outerShdw blurRad="38100" dist="38100" dir="2700000" algn="tl">
                    <a:srgbClr val="000000">
                      <a:alpha val="43137"/>
                    </a:srgbClr>
                  </a:outerShdw>
                </a:effectLst>
              </a:rPr>
            </a:br>
            <a:r>
              <a:rPr lang="en-GB" b="1" dirty="0">
                <a:solidFill>
                  <a:schemeClr val="bg1"/>
                </a:solidFill>
                <a:effectLst>
                  <a:outerShdw blurRad="38100" dist="38100" dir="2700000" algn="tl">
                    <a:srgbClr val="000000">
                      <a:alpha val="43137"/>
                    </a:srgbClr>
                  </a:outerShdw>
                </a:effectLst>
              </a:rPr>
              <a:t>Sarah Pederzani</a:t>
            </a:r>
            <a:br>
              <a:rPr lang="en-GB" b="1" dirty="0">
                <a:solidFill>
                  <a:schemeClr val="bg1"/>
                </a:solidFill>
                <a:effectLst>
                  <a:outerShdw blurRad="38100" dist="38100" dir="2700000" algn="tl">
                    <a:srgbClr val="000000">
                      <a:alpha val="43137"/>
                    </a:srgbClr>
                  </a:outerShdw>
                </a:effectLst>
              </a:rPr>
            </a:br>
            <a:br>
              <a:rPr lang="en-GB" b="1" dirty="0">
                <a:solidFill>
                  <a:schemeClr val="bg1"/>
                </a:solidFill>
                <a:effectLst>
                  <a:outerShdw blurRad="38100" dist="38100" dir="2700000" algn="tl">
                    <a:srgbClr val="000000">
                      <a:alpha val="43137"/>
                    </a:srgbClr>
                  </a:outerShdw>
                </a:effectLst>
              </a:rPr>
            </a:br>
            <a:r>
              <a:rPr lang="en-GB" sz="2200" b="1" dirty="0" err="1">
                <a:solidFill>
                  <a:schemeClr val="bg1"/>
                </a:solidFill>
                <a:effectLst>
                  <a:outerShdw blurRad="38100" dist="38100" dir="2700000" algn="tl">
                    <a:srgbClr val="000000">
                      <a:alpha val="43137"/>
                    </a:srgbClr>
                  </a:outerShdw>
                </a:effectLst>
              </a:rPr>
              <a:t>StalFire</a:t>
            </a:r>
            <a:r>
              <a:rPr lang="en-GB" sz="2200" b="1" dirty="0">
                <a:solidFill>
                  <a:schemeClr val="bg1"/>
                </a:solidFill>
                <a:effectLst>
                  <a:outerShdw blurRad="38100" dist="38100" dir="2700000" algn="tl">
                    <a:srgbClr val="000000">
                      <a:alpha val="43137"/>
                    </a:srgbClr>
                  </a:outerShdw>
                </a:effectLst>
              </a:rPr>
              <a:t> PSM workshop, University of Utah</a:t>
            </a:r>
            <a:br>
              <a:rPr lang="en-GB" sz="2200" b="1" dirty="0">
                <a:solidFill>
                  <a:schemeClr val="bg1"/>
                </a:solidFill>
                <a:effectLst>
                  <a:outerShdw blurRad="38100" dist="38100" dir="2700000" algn="tl">
                    <a:srgbClr val="000000">
                      <a:alpha val="43137"/>
                    </a:srgbClr>
                  </a:outerShdw>
                </a:effectLst>
              </a:rPr>
            </a:br>
            <a:r>
              <a:rPr lang="en-GB" sz="2200" b="1" dirty="0">
                <a:solidFill>
                  <a:schemeClr val="bg1"/>
                </a:solidFill>
                <a:effectLst>
                  <a:outerShdw blurRad="38100" dist="38100" dir="2700000" algn="tl">
                    <a:srgbClr val="000000">
                      <a:alpha val="43137"/>
                    </a:srgbClr>
                  </a:outerShdw>
                </a:effectLst>
              </a:rPr>
              <a:t>17.01.2025</a:t>
            </a:r>
            <a:endParaRPr lang="LID4096" sz="2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53841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9827E-2E0E-A2EC-6469-63E32C0F1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F8BC-6344-853A-FBD3-E1DA4E994CD1}"/>
              </a:ext>
            </a:extLst>
          </p:cNvPr>
          <p:cNvSpPr>
            <a:spLocks noGrp="1"/>
          </p:cNvSpPr>
          <p:nvPr>
            <p:ph type="title"/>
          </p:nvPr>
        </p:nvSpPr>
        <p:spPr/>
        <p:txBody>
          <a:bodyPr>
            <a:normAutofit fontScale="90000"/>
          </a:bodyPr>
          <a:lstStyle/>
          <a:p>
            <a:r>
              <a:rPr lang="en-GB" dirty="0"/>
              <a:t>Types of water flows</a:t>
            </a:r>
            <a:endParaRPr lang="LID4096" dirty="0"/>
          </a:p>
        </p:txBody>
      </p:sp>
      <p:sp>
        <p:nvSpPr>
          <p:cNvPr id="4" name="TextBox 3">
            <a:extLst>
              <a:ext uri="{FF2B5EF4-FFF2-40B4-BE49-F238E27FC236}">
                <a16:creationId xmlns:a16="http://schemas.microsoft.com/office/drawing/2014/main" id="{E51849C4-489B-98A3-197D-4AA8FD13F1ED}"/>
              </a:ext>
            </a:extLst>
          </p:cNvPr>
          <p:cNvSpPr txBox="1"/>
          <p:nvPr/>
        </p:nvSpPr>
        <p:spPr>
          <a:xfrm>
            <a:off x="747719" y="1343270"/>
            <a:ext cx="3157223" cy="369332"/>
          </a:xfrm>
          <a:prstGeom prst="rect">
            <a:avLst/>
          </a:prstGeom>
          <a:solidFill>
            <a:schemeClr val="accent5">
              <a:lumMod val="20000"/>
              <a:lumOff val="80000"/>
            </a:schemeClr>
          </a:solidFill>
        </p:spPr>
        <p:txBody>
          <a:bodyPr wrap="square" rtlCol="0">
            <a:spAutoFit/>
          </a:bodyPr>
          <a:lstStyle/>
          <a:p>
            <a:pPr algn="ctr"/>
            <a:r>
              <a:rPr lang="en-GB" dirty="0"/>
              <a:t>Underflow</a:t>
            </a:r>
            <a:endParaRPr lang="LID4096" dirty="0"/>
          </a:p>
        </p:txBody>
      </p:sp>
      <p:sp>
        <p:nvSpPr>
          <p:cNvPr id="5" name="TextBox 4">
            <a:extLst>
              <a:ext uri="{FF2B5EF4-FFF2-40B4-BE49-F238E27FC236}">
                <a16:creationId xmlns:a16="http://schemas.microsoft.com/office/drawing/2014/main" id="{247E66A1-B770-9BDD-6F9E-BC844F6493E4}"/>
              </a:ext>
            </a:extLst>
          </p:cNvPr>
          <p:cNvSpPr txBox="1"/>
          <p:nvPr/>
        </p:nvSpPr>
        <p:spPr>
          <a:xfrm>
            <a:off x="4517389" y="1334258"/>
            <a:ext cx="3157223" cy="369332"/>
          </a:xfrm>
          <a:prstGeom prst="rect">
            <a:avLst/>
          </a:prstGeom>
          <a:solidFill>
            <a:schemeClr val="accent5">
              <a:lumMod val="20000"/>
              <a:lumOff val="80000"/>
            </a:schemeClr>
          </a:solidFill>
        </p:spPr>
        <p:txBody>
          <a:bodyPr wrap="square" rtlCol="0">
            <a:spAutoFit/>
          </a:bodyPr>
          <a:lstStyle/>
          <a:p>
            <a:pPr algn="ctr"/>
            <a:r>
              <a:rPr lang="en-GB" dirty="0"/>
              <a:t>Overflow</a:t>
            </a:r>
            <a:endParaRPr lang="LID4096" dirty="0"/>
          </a:p>
        </p:txBody>
      </p:sp>
      <p:sp>
        <p:nvSpPr>
          <p:cNvPr id="6" name="TextBox 5">
            <a:extLst>
              <a:ext uri="{FF2B5EF4-FFF2-40B4-BE49-F238E27FC236}">
                <a16:creationId xmlns:a16="http://schemas.microsoft.com/office/drawing/2014/main" id="{77BCF490-3C27-9338-6BA4-74CD678C4717}"/>
              </a:ext>
            </a:extLst>
          </p:cNvPr>
          <p:cNvSpPr txBox="1"/>
          <p:nvPr/>
        </p:nvSpPr>
        <p:spPr>
          <a:xfrm>
            <a:off x="8287058" y="1365883"/>
            <a:ext cx="3157223" cy="369332"/>
          </a:xfrm>
          <a:prstGeom prst="rect">
            <a:avLst/>
          </a:prstGeom>
          <a:solidFill>
            <a:schemeClr val="accent5">
              <a:lumMod val="20000"/>
              <a:lumOff val="80000"/>
            </a:schemeClr>
          </a:solidFill>
        </p:spPr>
        <p:txBody>
          <a:bodyPr wrap="square" rtlCol="0">
            <a:spAutoFit/>
          </a:bodyPr>
          <a:lstStyle/>
          <a:p>
            <a:pPr algn="ctr"/>
            <a:r>
              <a:rPr lang="en-GB" dirty="0"/>
              <a:t>Lateral flow</a:t>
            </a:r>
            <a:endParaRPr lang="LID4096" dirty="0"/>
          </a:p>
        </p:txBody>
      </p:sp>
      <p:grpSp>
        <p:nvGrpSpPr>
          <p:cNvPr id="11" name="Group 10">
            <a:extLst>
              <a:ext uri="{FF2B5EF4-FFF2-40B4-BE49-F238E27FC236}">
                <a16:creationId xmlns:a16="http://schemas.microsoft.com/office/drawing/2014/main" id="{DAE3AB24-4E76-2407-4212-B7384A5BB852}"/>
              </a:ext>
            </a:extLst>
          </p:cNvPr>
          <p:cNvGrpSpPr/>
          <p:nvPr/>
        </p:nvGrpSpPr>
        <p:grpSpPr>
          <a:xfrm>
            <a:off x="1713954" y="2637718"/>
            <a:ext cx="1173193" cy="2563407"/>
            <a:chOff x="1027953" y="2516437"/>
            <a:chExt cx="1173193" cy="2563407"/>
          </a:xfrm>
        </p:grpSpPr>
        <p:sp>
          <p:nvSpPr>
            <p:cNvPr id="8" name="Rectangle 7">
              <a:extLst>
                <a:ext uri="{FF2B5EF4-FFF2-40B4-BE49-F238E27FC236}">
                  <a16:creationId xmlns:a16="http://schemas.microsoft.com/office/drawing/2014/main" id="{BF6E3DCE-7E45-C393-10B1-345D4A05FB3B}"/>
                </a:ext>
              </a:extLst>
            </p:cNvPr>
            <p:cNvSpPr/>
            <p:nvPr/>
          </p:nvSpPr>
          <p:spPr>
            <a:xfrm>
              <a:off x="1027953" y="2516437"/>
              <a:ext cx="1173193" cy="1772368"/>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9" name="Rectangle 8">
              <a:extLst>
                <a:ext uri="{FF2B5EF4-FFF2-40B4-BE49-F238E27FC236}">
                  <a16:creationId xmlns:a16="http://schemas.microsoft.com/office/drawing/2014/main" id="{A7A0CEEE-8C59-F599-88C3-4BE76CB3468E}"/>
                </a:ext>
              </a:extLst>
            </p:cNvPr>
            <p:cNvSpPr/>
            <p:nvPr/>
          </p:nvSpPr>
          <p:spPr>
            <a:xfrm>
              <a:off x="1027953" y="2976280"/>
              <a:ext cx="1173193" cy="1312525"/>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0" name="TextBox 9">
              <a:extLst>
                <a:ext uri="{FF2B5EF4-FFF2-40B4-BE49-F238E27FC236}">
                  <a16:creationId xmlns:a16="http://schemas.microsoft.com/office/drawing/2014/main" id="{C737FA50-F891-4130-C6FD-C62BB197731A}"/>
                </a:ext>
              </a:extLst>
            </p:cNvPr>
            <p:cNvSpPr txBox="1"/>
            <p:nvPr/>
          </p:nvSpPr>
          <p:spPr>
            <a:xfrm>
              <a:off x="1465309" y="3439383"/>
              <a:ext cx="29848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13" name="Arrow: Down 12">
              <a:extLst>
                <a:ext uri="{FF2B5EF4-FFF2-40B4-BE49-F238E27FC236}">
                  <a16:creationId xmlns:a16="http://schemas.microsoft.com/office/drawing/2014/main" id="{C1C113B1-EE68-7225-D814-CE45AE240EC0}"/>
                </a:ext>
              </a:extLst>
            </p:cNvPr>
            <p:cNvSpPr/>
            <p:nvPr/>
          </p:nvSpPr>
          <p:spPr>
            <a:xfrm>
              <a:off x="1507333" y="4220456"/>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4" name="TextBox 13">
              <a:extLst>
                <a:ext uri="{FF2B5EF4-FFF2-40B4-BE49-F238E27FC236}">
                  <a16:creationId xmlns:a16="http://schemas.microsoft.com/office/drawing/2014/main" id="{FDF2A71B-1324-9A79-ED91-065905C568FD}"/>
                </a:ext>
              </a:extLst>
            </p:cNvPr>
            <p:cNvSpPr txBox="1"/>
            <p:nvPr/>
          </p:nvSpPr>
          <p:spPr>
            <a:xfrm>
              <a:off x="1418609" y="4710512"/>
              <a:ext cx="33534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Q</a:t>
              </a:r>
              <a:endParaRPr lang="LID4096" i="1" baseline="-25000" dirty="0">
                <a:solidFill>
                  <a:prstClr val="black"/>
                </a:solidFill>
                <a:latin typeface="Cambria Math" panose="02040503050406030204" pitchFamily="18" charset="0"/>
                <a:ea typeface="Cambria Math" panose="02040503050406030204" pitchFamily="18" charset="0"/>
              </a:endParaRPr>
            </a:p>
          </p:txBody>
        </p:sp>
      </p:grpSp>
      <p:grpSp>
        <p:nvGrpSpPr>
          <p:cNvPr id="7" name="Group 6">
            <a:extLst>
              <a:ext uri="{FF2B5EF4-FFF2-40B4-BE49-F238E27FC236}">
                <a16:creationId xmlns:a16="http://schemas.microsoft.com/office/drawing/2014/main" id="{870A3777-0593-F611-E8E7-AFBA4AFAB388}"/>
              </a:ext>
            </a:extLst>
          </p:cNvPr>
          <p:cNvGrpSpPr/>
          <p:nvPr/>
        </p:nvGrpSpPr>
        <p:grpSpPr>
          <a:xfrm>
            <a:off x="4601565" y="1984530"/>
            <a:ext cx="2583367" cy="4267722"/>
            <a:chOff x="4726972" y="1974698"/>
            <a:chExt cx="2583367" cy="4267722"/>
          </a:xfrm>
        </p:grpSpPr>
        <p:sp>
          <p:nvSpPr>
            <p:cNvPr id="15" name="Rectangle 14">
              <a:extLst>
                <a:ext uri="{FF2B5EF4-FFF2-40B4-BE49-F238E27FC236}">
                  <a16:creationId xmlns:a16="http://schemas.microsoft.com/office/drawing/2014/main" id="{1DD5D7E8-2C0C-0A9D-9474-9859635E3AF1}"/>
                </a:ext>
              </a:extLst>
            </p:cNvPr>
            <p:cNvSpPr/>
            <p:nvPr/>
          </p:nvSpPr>
          <p:spPr>
            <a:xfrm>
              <a:off x="5479092" y="2166121"/>
              <a:ext cx="1173193" cy="1772368"/>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6" name="Rectangle 15">
              <a:extLst>
                <a:ext uri="{FF2B5EF4-FFF2-40B4-BE49-F238E27FC236}">
                  <a16:creationId xmlns:a16="http://schemas.microsoft.com/office/drawing/2014/main" id="{8B90AEF7-DAF1-2D01-D642-F580B9D06CD4}"/>
                </a:ext>
              </a:extLst>
            </p:cNvPr>
            <p:cNvSpPr/>
            <p:nvPr/>
          </p:nvSpPr>
          <p:spPr>
            <a:xfrm>
              <a:off x="5479092" y="2166122"/>
              <a:ext cx="1173193" cy="1772368"/>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7" name="TextBox 16">
              <a:extLst>
                <a:ext uri="{FF2B5EF4-FFF2-40B4-BE49-F238E27FC236}">
                  <a16:creationId xmlns:a16="http://schemas.microsoft.com/office/drawing/2014/main" id="{5AFA9B6B-A769-0491-21AD-42455615A387}"/>
                </a:ext>
              </a:extLst>
            </p:cNvPr>
            <p:cNvSpPr txBox="1"/>
            <p:nvPr/>
          </p:nvSpPr>
          <p:spPr>
            <a:xfrm>
              <a:off x="5914660" y="2863992"/>
              <a:ext cx="29848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1" name="TextBox 20">
              <a:extLst>
                <a:ext uri="{FF2B5EF4-FFF2-40B4-BE49-F238E27FC236}">
                  <a16:creationId xmlns:a16="http://schemas.microsoft.com/office/drawing/2014/main" id="{D7A0698A-D573-4079-A7AB-BED7F8E21360}"/>
                </a:ext>
              </a:extLst>
            </p:cNvPr>
            <p:cNvSpPr txBox="1"/>
            <p:nvPr/>
          </p:nvSpPr>
          <p:spPr>
            <a:xfrm>
              <a:off x="6791496" y="2679326"/>
              <a:ext cx="33534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Q</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2" name="Arrow: Down 21">
              <a:extLst>
                <a:ext uri="{FF2B5EF4-FFF2-40B4-BE49-F238E27FC236}">
                  <a16:creationId xmlns:a16="http://schemas.microsoft.com/office/drawing/2014/main" id="{D31685AB-4D80-9AE0-DB2C-C4FF1ACD2DBE}"/>
                </a:ext>
              </a:extLst>
            </p:cNvPr>
            <p:cNvSpPr/>
            <p:nvPr/>
          </p:nvSpPr>
          <p:spPr>
            <a:xfrm>
              <a:off x="6851954" y="2166121"/>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3" name="Rectangle 22">
              <a:extLst>
                <a:ext uri="{FF2B5EF4-FFF2-40B4-BE49-F238E27FC236}">
                  <a16:creationId xmlns:a16="http://schemas.microsoft.com/office/drawing/2014/main" id="{77F2EAAE-D205-DFEE-B8F3-7687D6974A60}"/>
                </a:ext>
              </a:extLst>
            </p:cNvPr>
            <p:cNvSpPr/>
            <p:nvPr/>
          </p:nvSpPr>
          <p:spPr>
            <a:xfrm>
              <a:off x="6414595" y="2160145"/>
              <a:ext cx="579717" cy="107234"/>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a:endParaRPr lang="LID4096" kern="0">
                <a:solidFill>
                  <a:prstClr val="white"/>
                </a:solidFill>
                <a:latin typeface="Bahnschrift Light SemiCondensed"/>
              </a:endParaRPr>
            </a:p>
          </p:txBody>
        </p:sp>
        <p:sp>
          <p:nvSpPr>
            <p:cNvPr id="24" name="Rectangle 23">
              <a:extLst>
                <a:ext uri="{FF2B5EF4-FFF2-40B4-BE49-F238E27FC236}">
                  <a16:creationId xmlns:a16="http://schemas.microsoft.com/office/drawing/2014/main" id="{78ECD9FE-49E1-4C43-B09D-F05648C91F2D}"/>
                </a:ext>
              </a:extLst>
            </p:cNvPr>
            <p:cNvSpPr/>
            <p:nvPr/>
          </p:nvSpPr>
          <p:spPr>
            <a:xfrm>
              <a:off x="5479092" y="4470051"/>
              <a:ext cx="1173193" cy="1772368"/>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5" name="Rectangle 24">
              <a:extLst>
                <a:ext uri="{FF2B5EF4-FFF2-40B4-BE49-F238E27FC236}">
                  <a16:creationId xmlns:a16="http://schemas.microsoft.com/office/drawing/2014/main" id="{A1D85E4D-68B4-550D-403F-51CF87970CBF}"/>
                </a:ext>
              </a:extLst>
            </p:cNvPr>
            <p:cNvSpPr/>
            <p:nvPr/>
          </p:nvSpPr>
          <p:spPr>
            <a:xfrm>
              <a:off x="5479092" y="5009996"/>
              <a:ext cx="1173193" cy="1232424"/>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6" name="TextBox 25">
              <a:extLst>
                <a:ext uri="{FF2B5EF4-FFF2-40B4-BE49-F238E27FC236}">
                  <a16:creationId xmlns:a16="http://schemas.microsoft.com/office/drawing/2014/main" id="{6791DAE6-CA38-F4BD-92A4-576DCFAFB0FE}"/>
                </a:ext>
              </a:extLst>
            </p:cNvPr>
            <p:cNvSpPr txBox="1"/>
            <p:nvPr/>
          </p:nvSpPr>
          <p:spPr>
            <a:xfrm>
              <a:off x="5905801" y="5393023"/>
              <a:ext cx="29848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7ADE6CC6-15EC-FB58-2F28-AB964F6425AD}"/>
                </a:ext>
              </a:extLst>
            </p:cNvPr>
            <p:cNvSpPr txBox="1"/>
            <p:nvPr/>
          </p:nvSpPr>
          <p:spPr>
            <a:xfrm>
              <a:off x="6974991" y="5534265"/>
              <a:ext cx="33534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Q</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9" name="Arrow: Down 28">
              <a:extLst>
                <a:ext uri="{FF2B5EF4-FFF2-40B4-BE49-F238E27FC236}">
                  <a16:creationId xmlns:a16="http://schemas.microsoft.com/office/drawing/2014/main" id="{9B07818A-B077-C97C-3277-570C771D19F0}"/>
                </a:ext>
              </a:extLst>
            </p:cNvPr>
            <p:cNvSpPr/>
            <p:nvPr/>
          </p:nvSpPr>
          <p:spPr>
            <a:xfrm>
              <a:off x="7038347" y="5015972"/>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0" name="Rectangle 29">
              <a:extLst>
                <a:ext uri="{FF2B5EF4-FFF2-40B4-BE49-F238E27FC236}">
                  <a16:creationId xmlns:a16="http://schemas.microsoft.com/office/drawing/2014/main" id="{80E3682E-CE7E-0C93-6359-B214EC73951F}"/>
                </a:ext>
              </a:extLst>
            </p:cNvPr>
            <p:cNvSpPr/>
            <p:nvPr/>
          </p:nvSpPr>
          <p:spPr>
            <a:xfrm>
              <a:off x="6600988" y="5013041"/>
              <a:ext cx="579717" cy="107234"/>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a:endParaRPr lang="LID4096" kern="0">
                <a:solidFill>
                  <a:prstClr val="white"/>
                </a:solidFill>
                <a:latin typeface="Bahnschrift Light SemiCondensed"/>
              </a:endParaRPr>
            </a:p>
          </p:txBody>
        </p:sp>
        <p:sp>
          <p:nvSpPr>
            <p:cNvPr id="31" name="TextBox 30">
              <a:extLst>
                <a:ext uri="{FF2B5EF4-FFF2-40B4-BE49-F238E27FC236}">
                  <a16:creationId xmlns:a16="http://schemas.microsoft.com/office/drawing/2014/main" id="{B881B8F1-DC45-E992-6789-233DF4A8F649}"/>
                </a:ext>
              </a:extLst>
            </p:cNvPr>
            <p:cNvSpPr txBox="1"/>
            <p:nvPr/>
          </p:nvSpPr>
          <p:spPr>
            <a:xfrm>
              <a:off x="4726972" y="1974698"/>
              <a:ext cx="575799"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r>
                <a:rPr lang="en-GB" i="1" baseline="-25000" dirty="0">
                  <a:solidFill>
                    <a:prstClr val="black"/>
                  </a:solidFill>
                  <a:latin typeface="Cambria Math" panose="02040503050406030204" pitchFamily="18" charset="0"/>
                  <a:ea typeface="Cambria Math" panose="02040503050406030204" pitchFamily="18" charset="0"/>
                </a:rPr>
                <a:t>max</a:t>
              </a:r>
              <a:endParaRPr lang="LID4096" i="1" baseline="-25000" dirty="0">
                <a:solidFill>
                  <a:prstClr val="black"/>
                </a:solidFill>
                <a:latin typeface="Cambria Math" panose="02040503050406030204" pitchFamily="18" charset="0"/>
                <a:ea typeface="Cambria Math" panose="02040503050406030204" pitchFamily="18" charset="0"/>
              </a:endParaRPr>
            </a:p>
          </p:txBody>
        </p:sp>
        <p:cxnSp>
          <p:nvCxnSpPr>
            <p:cNvPr id="32" name="Straight Connector 31">
              <a:extLst>
                <a:ext uri="{FF2B5EF4-FFF2-40B4-BE49-F238E27FC236}">
                  <a16:creationId xmlns:a16="http://schemas.microsoft.com/office/drawing/2014/main" id="{CA9AC4DA-2E90-DDD2-702D-BBB331C9A50A}"/>
                </a:ext>
              </a:extLst>
            </p:cNvPr>
            <p:cNvCxnSpPr/>
            <p:nvPr/>
          </p:nvCxnSpPr>
          <p:spPr>
            <a:xfrm flipH="1">
              <a:off x="5099351" y="2173185"/>
              <a:ext cx="955690" cy="0"/>
            </a:xfrm>
            <a:prstGeom prst="line">
              <a:avLst/>
            </a:prstGeom>
            <a:noFill/>
            <a:ln w="19050" cap="flat" cmpd="sng" algn="ctr">
              <a:solidFill>
                <a:sysClr val="window" lastClr="FFFFFF">
                  <a:lumMod val="75000"/>
                </a:sysClr>
              </a:solidFill>
              <a:prstDash val="solid"/>
              <a:miter lim="800000"/>
            </a:ln>
            <a:effectLst/>
          </p:spPr>
        </p:cxnSp>
        <p:sp>
          <p:nvSpPr>
            <p:cNvPr id="33" name="TextBox 32">
              <a:extLst>
                <a:ext uri="{FF2B5EF4-FFF2-40B4-BE49-F238E27FC236}">
                  <a16:creationId xmlns:a16="http://schemas.microsoft.com/office/drawing/2014/main" id="{D0F6D7AB-E4BC-92A2-285F-4AA022A3BA79}"/>
                </a:ext>
              </a:extLst>
            </p:cNvPr>
            <p:cNvSpPr txBox="1"/>
            <p:nvPr/>
          </p:nvSpPr>
          <p:spPr>
            <a:xfrm>
              <a:off x="4728754" y="4834632"/>
              <a:ext cx="556563"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S</a:t>
              </a:r>
              <a:r>
                <a:rPr lang="en-GB" i="1" baseline="-25000" dirty="0" err="1">
                  <a:solidFill>
                    <a:prstClr val="black"/>
                  </a:solidFill>
                  <a:latin typeface="Cambria Math" panose="02040503050406030204" pitchFamily="18" charset="0"/>
                  <a:ea typeface="Cambria Math" panose="02040503050406030204" pitchFamily="18" charset="0"/>
                </a:rPr>
                <a:t>min</a:t>
              </a:r>
              <a:endParaRPr lang="LID4096" i="1" baseline="-25000" dirty="0">
                <a:solidFill>
                  <a:prstClr val="black"/>
                </a:solidFill>
                <a:latin typeface="Cambria Math" panose="02040503050406030204" pitchFamily="18" charset="0"/>
                <a:ea typeface="Cambria Math" panose="02040503050406030204" pitchFamily="18" charset="0"/>
              </a:endParaRPr>
            </a:p>
          </p:txBody>
        </p:sp>
        <p:cxnSp>
          <p:nvCxnSpPr>
            <p:cNvPr id="34" name="Straight Connector 33">
              <a:extLst>
                <a:ext uri="{FF2B5EF4-FFF2-40B4-BE49-F238E27FC236}">
                  <a16:creationId xmlns:a16="http://schemas.microsoft.com/office/drawing/2014/main" id="{2B158E44-49B3-2C5E-5110-588BE4B10F1A}"/>
                </a:ext>
              </a:extLst>
            </p:cNvPr>
            <p:cNvCxnSpPr>
              <a:cxnSpLocks/>
            </p:cNvCxnSpPr>
            <p:nvPr/>
          </p:nvCxnSpPr>
          <p:spPr>
            <a:xfrm flipH="1">
              <a:off x="5101133" y="5015972"/>
              <a:ext cx="955690" cy="0"/>
            </a:xfrm>
            <a:prstGeom prst="line">
              <a:avLst/>
            </a:prstGeom>
            <a:noFill/>
            <a:ln w="19050" cap="flat" cmpd="sng" algn="ctr">
              <a:solidFill>
                <a:sysClr val="window" lastClr="FFFFFF">
                  <a:lumMod val="75000"/>
                </a:sysClr>
              </a:solidFill>
              <a:prstDash val="solid"/>
              <a:miter lim="800000"/>
            </a:ln>
            <a:effectLst/>
          </p:spPr>
        </p:cxnSp>
      </p:grpSp>
      <p:grpSp>
        <p:nvGrpSpPr>
          <p:cNvPr id="3" name="Group 2">
            <a:extLst>
              <a:ext uri="{FF2B5EF4-FFF2-40B4-BE49-F238E27FC236}">
                <a16:creationId xmlns:a16="http://schemas.microsoft.com/office/drawing/2014/main" id="{C00B0885-51CA-C1D1-43CA-0DEB544746E9}"/>
              </a:ext>
            </a:extLst>
          </p:cNvPr>
          <p:cNvGrpSpPr/>
          <p:nvPr/>
        </p:nvGrpSpPr>
        <p:grpSpPr>
          <a:xfrm>
            <a:off x="8305613" y="2637717"/>
            <a:ext cx="3138668" cy="1772369"/>
            <a:chOff x="7596821" y="3065385"/>
            <a:chExt cx="3138668" cy="1772369"/>
          </a:xfrm>
        </p:grpSpPr>
        <p:sp>
          <p:nvSpPr>
            <p:cNvPr id="43" name="Rectangle 42">
              <a:extLst>
                <a:ext uri="{FF2B5EF4-FFF2-40B4-BE49-F238E27FC236}">
                  <a16:creationId xmlns:a16="http://schemas.microsoft.com/office/drawing/2014/main" id="{390509DD-B589-20AB-8BE6-A0EF2B430CAC}"/>
                </a:ext>
              </a:extLst>
            </p:cNvPr>
            <p:cNvSpPr/>
            <p:nvPr/>
          </p:nvSpPr>
          <p:spPr>
            <a:xfrm>
              <a:off x="9562296" y="3065385"/>
              <a:ext cx="1173193" cy="1772368"/>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44" name="Rectangle 43">
              <a:extLst>
                <a:ext uri="{FF2B5EF4-FFF2-40B4-BE49-F238E27FC236}">
                  <a16:creationId xmlns:a16="http://schemas.microsoft.com/office/drawing/2014/main" id="{C1EC2ED1-B332-E7AE-580D-593A5552A69F}"/>
                </a:ext>
              </a:extLst>
            </p:cNvPr>
            <p:cNvSpPr/>
            <p:nvPr/>
          </p:nvSpPr>
          <p:spPr>
            <a:xfrm>
              <a:off x="9562296" y="3605330"/>
              <a:ext cx="1173193" cy="1232424"/>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5" name="Rectangle 34">
              <a:extLst>
                <a:ext uri="{FF2B5EF4-FFF2-40B4-BE49-F238E27FC236}">
                  <a16:creationId xmlns:a16="http://schemas.microsoft.com/office/drawing/2014/main" id="{A7927C6F-2BB6-2FC8-F96D-97325131AC45}"/>
                </a:ext>
              </a:extLst>
            </p:cNvPr>
            <p:cNvSpPr/>
            <p:nvPr/>
          </p:nvSpPr>
          <p:spPr>
            <a:xfrm>
              <a:off x="7596821" y="3065385"/>
              <a:ext cx="1173193" cy="1772368"/>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9" name="Arrow: Down 38">
              <a:extLst>
                <a:ext uri="{FF2B5EF4-FFF2-40B4-BE49-F238E27FC236}">
                  <a16:creationId xmlns:a16="http://schemas.microsoft.com/office/drawing/2014/main" id="{83492709-43C3-9FB3-229B-55A464955461}"/>
                </a:ext>
              </a:extLst>
            </p:cNvPr>
            <p:cNvSpPr/>
            <p:nvPr/>
          </p:nvSpPr>
          <p:spPr>
            <a:xfrm rot="16200000">
              <a:off x="9150020" y="3429647"/>
              <a:ext cx="238024" cy="1100625"/>
            </a:xfrm>
            <a:prstGeom prst="downArrow">
              <a:avLst/>
            </a:prstGeom>
            <a:solidFill>
              <a:srgbClr val="BFBFBF"/>
            </a:solidFill>
            <a:ln w="12700" cap="flat" cmpd="sng" algn="ctr">
              <a:solidFill>
                <a:schemeClr val="accent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8" name="TextBox 37">
              <a:extLst>
                <a:ext uri="{FF2B5EF4-FFF2-40B4-BE49-F238E27FC236}">
                  <a16:creationId xmlns:a16="http://schemas.microsoft.com/office/drawing/2014/main" id="{1DB09B6F-41C0-E678-3F6D-8E4DC29ABA2F}"/>
                </a:ext>
              </a:extLst>
            </p:cNvPr>
            <p:cNvSpPr txBox="1"/>
            <p:nvPr/>
          </p:nvSpPr>
          <p:spPr>
            <a:xfrm>
              <a:off x="8934361" y="4093011"/>
              <a:ext cx="46358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Q1</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45" name="TextBox 44">
              <a:extLst>
                <a:ext uri="{FF2B5EF4-FFF2-40B4-BE49-F238E27FC236}">
                  <a16:creationId xmlns:a16="http://schemas.microsoft.com/office/drawing/2014/main" id="{8AA69495-0006-9F35-E137-7A8C25F3EAC9}"/>
                </a:ext>
              </a:extLst>
            </p:cNvPr>
            <p:cNvSpPr txBox="1"/>
            <p:nvPr/>
          </p:nvSpPr>
          <p:spPr>
            <a:xfrm>
              <a:off x="9935532" y="3970477"/>
              <a:ext cx="42672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S2</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36" name="Rectangle 35">
              <a:extLst>
                <a:ext uri="{FF2B5EF4-FFF2-40B4-BE49-F238E27FC236}">
                  <a16:creationId xmlns:a16="http://schemas.microsoft.com/office/drawing/2014/main" id="{E425F885-83E3-42F7-39C2-279115E1829C}"/>
                </a:ext>
              </a:extLst>
            </p:cNvPr>
            <p:cNvSpPr/>
            <p:nvPr/>
          </p:nvSpPr>
          <p:spPr>
            <a:xfrm>
              <a:off x="7596821" y="3605330"/>
              <a:ext cx="1173193" cy="1232424"/>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7" name="TextBox 36">
              <a:extLst>
                <a:ext uri="{FF2B5EF4-FFF2-40B4-BE49-F238E27FC236}">
                  <a16:creationId xmlns:a16="http://schemas.microsoft.com/office/drawing/2014/main" id="{07C2297E-EFE6-C60D-0079-B09026BC3CD5}"/>
                </a:ext>
              </a:extLst>
            </p:cNvPr>
            <p:cNvSpPr txBox="1"/>
            <p:nvPr/>
          </p:nvSpPr>
          <p:spPr>
            <a:xfrm>
              <a:off x="7944409" y="3996824"/>
              <a:ext cx="42672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S1</a:t>
              </a:r>
              <a:endParaRPr lang="LID4096" i="1" baseline="-25000" dirty="0">
                <a:solidFill>
                  <a:prstClr val="black"/>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146502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BBABB-9C26-BA0F-F3DA-F5DE7ADC7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757C1-C84D-7C1C-81F5-4821BDA3FEF8}"/>
              </a:ext>
            </a:extLst>
          </p:cNvPr>
          <p:cNvSpPr>
            <a:spLocks noGrp="1"/>
          </p:cNvSpPr>
          <p:nvPr>
            <p:ph type="title"/>
          </p:nvPr>
        </p:nvSpPr>
        <p:spPr/>
        <p:txBody>
          <a:bodyPr>
            <a:normAutofit fontScale="90000"/>
          </a:bodyPr>
          <a:lstStyle/>
          <a:p>
            <a:r>
              <a:rPr lang="en-GB" dirty="0"/>
              <a:t>Flow modes</a:t>
            </a:r>
            <a:endParaRPr lang="LID4096" dirty="0"/>
          </a:p>
        </p:txBody>
      </p:sp>
      <p:sp>
        <p:nvSpPr>
          <p:cNvPr id="3" name="TextBox 2">
            <a:extLst>
              <a:ext uri="{FF2B5EF4-FFF2-40B4-BE49-F238E27FC236}">
                <a16:creationId xmlns:a16="http://schemas.microsoft.com/office/drawing/2014/main" id="{B2189092-5864-0399-4384-431E82D262F9}"/>
              </a:ext>
            </a:extLst>
          </p:cNvPr>
          <p:cNvSpPr txBox="1"/>
          <p:nvPr/>
        </p:nvSpPr>
        <p:spPr>
          <a:xfrm>
            <a:off x="264209" y="1941169"/>
            <a:ext cx="3494033" cy="369332"/>
          </a:xfrm>
          <a:prstGeom prst="rect">
            <a:avLst/>
          </a:prstGeom>
          <a:solidFill>
            <a:schemeClr val="accent5">
              <a:lumMod val="20000"/>
              <a:lumOff val="80000"/>
            </a:schemeClr>
          </a:solidFill>
        </p:spPr>
        <p:txBody>
          <a:bodyPr wrap="square" rtlCol="0">
            <a:spAutoFit/>
          </a:bodyPr>
          <a:lstStyle/>
          <a:p>
            <a:pPr algn="ctr"/>
            <a:r>
              <a:rPr lang="en-GB" dirty="0"/>
              <a:t>Fracture flow</a:t>
            </a:r>
            <a:endParaRPr lang="LID4096" dirty="0"/>
          </a:p>
        </p:txBody>
      </p:sp>
      <p:sp>
        <p:nvSpPr>
          <p:cNvPr id="4" name="TextBox 3">
            <a:extLst>
              <a:ext uri="{FF2B5EF4-FFF2-40B4-BE49-F238E27FC236}">
                <a16:creationId xmlns:a16="http://schemas.microsoft.com/office/drawing/2014/main" id="{65855A66-F8F5-5101-9D77-DC9FC6CCF64E}"/>
              </a:ext>
            </a:extLst>
          </p:cNvPr>
          <p:cNvSpPr txBox="1"/>
          <p:nvPr/>
        </p:nvSpPr>
        <p:spPr>
          <a:xfrm>
            <a:off x="8189537" y="1941169"/>
            <a:ext cx="3775393" cy="369332"/>
          </a:xfrm>
          <a:prstGeom prst="rect">
            <a:avLst/>
          </a:prstGeom>
          <a:solidFill>
            <a:schemeClr val="accent5">
              <a:lumMod val="20000"/>
              <a:lumOff val="80000"/>
            </a:schemeClr>
          </a:solidFill>
        </p:spPr>
        <p:txBody>
          <a:bodyPr wrap="square" rtlCol="0">
            <a:spAutoFit/>
          </a:bodyPr>
          <a:lstStyle/>
          <a:p>
            <a:pPr algn="ctr"/>
            <a:r>
              <a:rPr lang="en-GB" dirty="0"/>
              <a:t>Matrix flow</a:t>
            </a:r>
            <a:endParaRPr lang="LID4096" dirty="0"/>
          </a:p>
        </p:txBody>
      </p:sp>
      <p:pic>
        <p:nvPicPr>
          <p:cNvPr id="1026" name="Picture 2" descr="12.3 Karst Hydrogeology – Environmental Geology">
            <a:extLst>
              <a:ext uri="{FF2B5EF4-FFF2-40B4-BE49-F238E27FC236}">
                <a16:creationId xmlns:a16="http://schemas.microsoft.com/office/drawing/2014/main" id="{4D719F4E-F2F1-B89C-494E-183072A6D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0" t="3854" r="35477" b="1920"/>
          <a:stretch/>
        </p:blipFill>
        <p:spPr bwMode="auto">
          <a:xfrm>
            <a:off x="3901786" y="1636566"/>
            <a:ext cx="4016086" cy="34653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FC6EC9-CD24-9109-89A4-AA5ED5A961F9}"/>
              </a:ext>
            </a:extLst>
          </p:cNvPr>
          <p:cNvSpPr txBox="1"/>
          <p:nvPr/>
        </p:nvSpPr>
        <p:spPr>
          <a:xfrm>
            <a:off x="264209" y="2630586"/>
            <a:ext cx="3494033" cy="2510752"/>
          </a:xfrm>
          <a:prstGeom prst="rect">
            <a:avLst/>
          </a:prstGeom>
          <a:noFill/>
        </p:spPr>
        <p:txBody>
          <a:bodyPr wrap="none" rtlCol="0">
            <a:spAutoFit/>
          </a:bodyPr>
          <a:lstStyle/>
          <a:p>
            <a:pPr marL="285750" indent="-285750">
              <a:buFont typeface="Arial" panose="020B0604020202020204" pitchFamily="34" charset="0"/>
              <a:buChar char="•"/>
            </a:pPr>
            <a:r>
              <a:rPr lang="en-GB" dirty="0"/>
              <a:t>Fast flow in larger fractures</a:t>
            </a:r>
          </a:p>
          <a:p>
            <a:pPr marL="285750" indent="-285750">
              <a:lnSpc>
                <a:spcPct val="200000"/>
              </a:lnSpc>
              <a:buFont typeface="Arial" panose="020B0604020202020204" pitchFamily="34" charset="0"/>
              <a:buChar char="•"/>
            </a:pPr>
            <a:r>
              <a:rPr lang="en-GB" dirty="0"/>
              <a:t>Assumed to be well-mixed</a:t>
            </a:r>
          </a:p>
          <a:p>
            <a:pPr marL="285750" indent="-285750">
              <a:lnSpc>
                <a:spcPct val="200000"/>
              </a:lnSpc>
              <a:buFont typeface="Arial" panose="020B0604020202020204" pitchFamily="34" charset="0"/>
              <a:buChar char="•"/>
            </a:pPr>
            <a:r>
              <a:rPr lang="en-GB" dirty="0"/>
              <a:t>Low residence time</a:t>
            </a:r>
          </a:p>
          <a:p>
            <a:pPr marL="285750" indent="-285750">
              <a:lnSpc>
                <a:spcPct val="200000"/>
              </a:lnSpc>
              <a:buFont typeface="Arial" panose="020B0604020202020204" pitchFamily="34" charset="0"/>
              <a:buChar char="•"/>
            </a:pPr>
            <a:r>
              <a:rPr lang="en-GB" dirty="0"/>
              <a:t>Difficult to reach max capacity</a:t>
            </a:r>
          </a:p>
          <a:p>
            <a:pPr marL="285750" indent="-285750">
              <a:lnSpc>
                <a:spcPct val="200000"/>
              </a:lnSpc>
              <a:buFont typeface="Arial" panose="020B0604020202020204" pitchFamily="34" charset="0"/>
              <a:buChar char="•"/>
            </a:pPr>
            <a:endParaRPr lang="LID4096" dirty="0"/>
          </a:p>
        </p:txBody>
      </p:sp>
      <p:sp>
        <p:nvSpPr>
          <p:cNvPr id="6" name="TextBox 5">
            <a:extLst>
              <a:ext uri="{FF2B5EF4-FFF2-40B4-BE49-F238E27FC236}">
                <a16:creationId xmlns:a16="http://schemas.microsoft.com/office/drawing/2014/main" id="{82834A05-1870-BECC-C06C-1270A63F0677}"/>
              </a:ext>
            </a:extLst>
          </p:cNvPr>
          <p:cNvSpPr txBox="1"/>
          <p:nvPr/>
        </p:nvSpPr>
        <p:spPr>
          <a:xfrm>
            <a:off x="8189537" y="2630586"/>
            <a:ext cx="3775393" cy="2787751"/>
          </a:xfrm>
          <a:prstGeom prst="rect">
            <a:avLst/>
          </a:prstGeom>
          <a:noFill/>
        </p:spPr>
        <p:txBody>
          <a:bodyPr wrap="square" rtlCol="0">
            <a:spAutoFit/>
          </a:bodyPr>
          <a:lstStyle/>
          <a:p>
            <a:pPr marL="285750" indent="-285750">
              <a:buFont typeface="Arial" panose="020B0604020202020204" pitchFamily="34" charset="0"/>
              <a:buChar char="•"/>
            </a:pPr>
            <a:r>
              <a:rPr lang="en-GB" dirty="0"/>
              <a:t>Slow flow through small fractures and the matrix</a:t>
            </a:r>
          </a:p>
          <a:p>
            <a:pPr marL="285750" indent="-285750">
              <a:lnSpc>
                <a:spcPct val="200000"/>
              </a:lnSpc>
              <a:buFont typeface="Arial" panose="020B0604020202020204" pitchFamily="34" charset="0"/>
              <a:buChar char="•"/>
            </a:pPr>
            <a:r>
              <a:rPr lang="en-GB" dirty="0"/>
              <a:t>Less mixing/piston flow</a:t>
            </a:r>
          </a:p>
          <a:p>
            <a:pPr marL="285750" indent="-285750">
              <a:lnSpc>
                <a:spcPct val="200000"/>
              </a:lnSpc>
              <a:buFont typeface="Arial" panose="020B0604020202020204" pitchFamily="34" charset="0"/>
              <a:buChar char="•"/>
            </a:pPr>
            <a:r>
              <a:rPr lang="en-GB" dirty="0"/>
              <a:t>higher residence time</a:t>
            </a:r>
          </a:p>
          <a:p>
            <a:pPr marL="285750" indent="-285750">
              <a:lnSpc>
                <a:spcPct val="200000"/>
              </a:lnSpc>
              <a:buFont typeface="Arial" panose="020B0604020202020204" pitchFamily="34" charset="0"/>
              <a:buChar char="•"/>
            </a:pPr>
            <a:r>
              <a:rPr lang="en-GB" dirty="0"/>
              <a:t>Easier to reach saturation</a:t>
            </a:r>
          </a:p>
          <a:p>
            <a:pPr marL="285750" indent="-285750">
              <a:lnSpc>
                <a:spcPct val="200000"/>
              </a:lnSpc>
              <a:buFont typeface="Arial" panose="020B0604020202020204" pitchFamily="34" charset="0"/>
              <a:buChar char="•"/>
            </a:pPr>
            <a:endParaRPr lang="LID4096" dirty="0"/>
          </a:p>
        </p:txBody>
      </p:sp>
      <p:sp>
        <p:nvSpPr>
          <p:cNvPr id="7" name="Rectangle 6">
            <a:extLst>
              <a:ext uri="{FF2B5EF4-FFF2-40B4-BE49-F238E27FC236}">
                <a16:creationId xmlns:a16="http://schemas.microsoft.com/office/drawing/2014/main" id="{CD301CE4-0F64-D0DD-9E1C-B695FDDE12C0}"/>
              </a:ext>
            </a:extLst>
          </p:cNvPr>
          <p:cNvSpPr/>
          <p:nvPr/>
        </p:nvSpPr>
        <p:spPr>
          <a:xfrm>
            <a:off x="3901786" y="4857135"/>
            <a:ext cx="984846" cy="244799"/>
          </a:xfrm>
          <a:prstGeom prst="rect">
            <a:avLst/>
          </a:prstGeom>
          <a:solidFill>
            <a:srgbClr val="D0CE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94747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7A2D1-E185-84F2-7780-D1E14CED016D}"/>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B5935273-C11A-0524-8F49-5E70A867ADCF}"/>
              </a:ext>
            </a:extLst>
          </p:cNvPr>
          <p:cNvSpPr/>
          <p:nvPr/>
        </p:nvSpPr>
        <p:spPr>
          <a:xfrm>
            <a:off x="4918737" y="4302919"/>
            <a:ext cx="2558275" cy="1120010"/>
          </a:xfrm>
          <a:prstGeom prst="rect">
            <a:avLst/>
          </a:prstGeom>
          <a:solidFill>
            <a:schemeClr val="accent5">
              <a:lumMod val="20000"/>
              <a:lumOff val="8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4BBE793B-27A0-2DA7-E15A-0A71CD3B3DDF}"/>
              </a:ext>
            </a:extLst>
          </p:cNvPr>
          <p:cNvSpPr>
            <a:spLocks noGrp="1"/>
          </p:cNvSpPr>
          <p:nvPr>
            <p:ph type="title"/>
          </p:nvPr>
        </p:nvSpPr>
        <p:spPr/>
        <p:txBody>
          <a:bodyPr>
            <a:normAutofit fontScale="90000"/>
          </a:bodyPr>
          <a:lstStyle/>
          <a:p>
            <a:r>
              <a:rPr lang="en-GB" dirty="0"/>
              <a:t>Routing/discharge functions</a:t>
            </a:r>
            <a:endParaRPr lang="LID4096" dirty="0"/>
          </a:p>
        </p:txBody>
      </p:sp>
      <p:sp>
        <p:nvSpPr>
          <p:cNvPr id="4" name="Rectangle 3">
            <a:extLst>
              <a:ext uri="{FF2B5EF4-FFF2-40B4-BE49-F238E27FC236}">
                <a16:creationId xmlns:a16="http://schemas.microsoft.com/office/drawing/2014/main" id="{8AACA7E6-A234-48EF-794F-90ADF6764D96}"/>
              </a:ext>
            </a:extLst>
          </p:cNvPr>
          <p:cNvSpPr/>
          <p:nvPr/>
        </p:nvSpPr>
        <p:spPr>
          <a:xfrm>
            <a:off x="2213155" y="2102935"/>
            <a:ext cx="1173193" cy="1772368"/>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5" name="Rectangle 4">
            <a:extLst>
              <a:ext uri="{FF2B5EF4-FFF2-40B4-BE49-F238E27FC236}">
                <a16:creationId xmlns:a16="http://schemas.microsoft.com/office/drawing/2014/main" id="{38FCC066-1C17-5B3D-5071-1F76ECBCE202}"/>
              </a:ext>
            </a:extLst>
          </p:cNvPr>
          <p:cNvSpPr/>
          <p:nvPr/>
        </p:nvSpPr>
        <p:spPr>
          <a:xfrm>
            <a:off x="2213155" y="2562778"/>
            <a:ext cx="1173193" cy="1312525"/>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6" name="TextBox 5">
            <a:extLst>
              <a:ext uri="{FF2B5EF4-FFF2-40B4-BE49-F238E27FC236}">
                <a16:creationId xmlns:a16="http://schemas.microsoft.com/office/drawing/2014/main" id="{A88C96C9-4D98-F2C1-0166-4D71F2CC804C}"/>
              </a:ext>
            </a:extLst>
          </p:cNvPr>
          <p:cNvSpPr txBox="1"/>
          <p:nvPr/>
        </p:nvSpPr>
        <p:spPr>
          <a:xfrm>
            <a:off x="2650511" y="3034374"/>
            <a:ext cx="29848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7" name="Arrow: Down 6">
            <a:extLst>
              <a:ext uri="{FF2B5EF4-FFF2-40B4-BE49-F238E27FC236}">
                <a16:creationId xmlns:a16="http://schemas.microsoft.com/office/drawing/2014/main" id="{0F89C773-8327-9948-8B31-35DEEAF7B48F}"/>
              </a:ext>
            </a:extLst>
          </p:cNvPr>
          <p:cNvSpPr/>
          <p:nvPr/>
        </p:nvSpPr>
        <p:spPr>
          <a:xfrm>
            <a:off x="2692535" y="1968288"/>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8" name="TextBox 7">
            <a:extLst>
              <a:ext uri="{FF2B5EF4-FFF2-40B4-BE49-F238E27FC236}">
                <a16:creationId xmlns:a16="http://schemas.microsoft.com/office/drawing/2014/main" id="{2E27977C-F245-5214-DE0D-B746AB52FD59}"/>
              </a:ext>
            </a:extLst>
          </p:cNvPr>
          <p:cNvSpPr txBox="1"/>
          <p:nvPr/>
        </p:nvSpPr>
        <p:spPr>
          <a:xfrm>
            <a:off x="2669747" y="1571684"/>
            <a:ext cx="26000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I</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9" name="Arrow: Down 8">
            <a:extLst>
              <a:ext uri="{FF2B5EF4-FFF2-40B4-BE49-F238E27FC236}">
                <a16:creationId xmlns:a16="http://schemas.microsoft.com/office/drawing/2014/main" id="{52F072D7-7E1B-9EE8-6408-E9CCD96B565E}"/>
              </a:ext>
            </a:extLst>
          </p:cNvPr>
          <p:cNvSpPr/>
          <p:nvPr/>
        </p:nvSpPr>
        <p:spPr>
          <a:xfrm>
            <a:off x="2692535" y="3806954"/>
            <a:ext cx="214432" cy="539945"/>
          </a:xfrm>
          <a:prstGeom prst="downArrow">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0" name="TextBox 9">
            <a:extLst>
              <a:ext uri="{FF2B5EF4-FFF2-40B4-BE49-F238E27FC236}">
                <a16:creationId xmlns:a16="http://schemas.microsoft.com/office/drawing/2014/main" id="{333241AB-779B-EAEC-02CC-65E83E387A1D}"/>
              </a:ext>
            </a:extLst>
          </p:cNvPr>
          <p:cNvSpPr txBox="1"/>
          <p:nvPr/>
        </p:nvSpPr>
        <p:spPr>
          <a:xfrm>
            <a:off x="2632077" y="4335146"/>
            <a:ext cx="335348" cy="369332"/>
          </a:xfrm>
          <a:prstGeom prst="rect">
            <a:avLst/>
          </a:prstGeom>
          <a:noFill/>
        </p:spPr>
        <p:txBody>
          <a:bodyPr wrap="none" rtlCol="0">
            <a:spAutoFit/>
          </a:bodyPr>
          <a:lstStyle/>
          <a:p>
            <a:r>
              <a:rPr lang="en-GB" i="1" dirty="0">
                <a:solidFill>
                  <a:schemeClr val="accent2"/>
                </a:solidFill>
                <a:latin typeface="Cambria Math" panose="02040503050406030204" pitchFamily="18" charset="0"/>
                <a:ea typeface="Cambria Math" panose="02040503050406030204" pitchFamily="18" charset="0"/>
              </a:rPr>
              <a:t>Q</a:t>
            </a:r>
            <a:endParaRPr lang="LID4096" i="1" baseline="-25000" dirty="0">
              <a:solidFill>
                <a:schemeClr val="accent2"/>
              </a:solidFill>
              <a:latin typeface="Cambria Math" panose="02040503050406030204" pitchFamily="18" charset="0"/>
              <a:ea typeface="Cambria Math" panose="02040503050406030204" pitchFamily="18" charset="0"/>
            </a:endParaRPr>
          </a:p>
        </p:txBody>
      </p:sp>
      <p:sp>
        <p:nvSpPr>
          <p:cNvPr id="11" name="TextBox 10">
            <a:extLst>
              <a:ext uri="{FF2B5EF4-FFF2-40B4-BE49-F238E27FC236}">
                <a16:creationId xmlns:a16="http://schemas.microsoft.com/office/drawing/2014/main" id="{3C42259D-406A-234A-FFD3-AA470290E9E0}"/>
              </a:ext>
            </a:extLst>
          </p:cNvPr>
          <p:cNvSpPr txBox="1"/>
          <p:nvPr/>
        </p:nvSpPr>
        <p:spPr>
          <a:xfrm>
            <a:off x="1974044" y="4825091"/>
            <a:ext cx="1651414" cy="369332"/>
          </a:xfrm>
          <a:prstGeom prst="rect">
            <a:avLst/>
          </a:prstGeom>
          <a:noFill/>
        </p:spPr>
        <p:txBody>
          <a:bodyPr wrap="none" rtlCol="0">
            <a:spAutoFit/>
          </a:bodyPr>
          <a:lstStyle/>
          <a:p>
            <a:r>
              <a:rPr lang="en-GB" dirty="0"/>
              <a:t>S</a:t>
            </a:r>
            <a:r>
              <a:rPr lang="en-GB" baseline="-25000" dirty="0"/>
              <a:t>t+1 </a:t>
            </a:r>
            <a:r>
              <a:rPr lang="en-GB" dirty="0"/>
              <a:t>= S</a:t>
            </a:r>
            <a:r>
              <a:rPr lang="en-GB" baseline="-25000" dirty="0"/>
              <a:t>t</a:t>
            </a:r>
            <a:r>
              <a:rPr lang="en-GB" dirty="0"/>
              <a:t> + I</a:t>
            </a:r>
            <a:r>
              <a:rPr lang="en-GB" baseline="-25000" dirty="0"/>
              <a:t>t</a:t>
            </a:r>
            <a:r>
              <a:rPr lang="en-GB" dirty="0"/>
              <a:t> – </a:t>
            </a:r>
            <a:r>
              <a:rPr lang="en-GB" dirty="0">
                <a:solidFill>
                  <a:schemeClr val="accent2"/>
                </a:solidFill>
              </a:rPr>
              <a:t>Q</a:t>
            </a:r>
            <a:r>
              <a:rPr lang="en-GB" baseline="-25000" dirty="0">
                <a:solidFill>
                  <a:schemeClr val="accent2"/>
                </a:solidFill>
              </a:rPr>
              <a:t>t</a:t>
            </a:r>
            <a:endParaRPr lang="LID4096" baseline="-25000" dirty="0">
              <a:solidFill>
                <a:schemeClr val="accent2"/>
              </a:solidFill>
            </a:endParaRPr>
          </a:p>
        </p:txBody>
      </p:sp>
      <p:sp>
        <p:nvSpPr>
          <p:cNvPr id="3" name="TextBox 2">
            <a:extLst>
              <a:ext uri="{FF2B5EF4-FFF2-40B4-BE49-F238E27FC236}">
                <a16:creationId xmlns:a16="http://schemas.microsoft.com/office/drawing/2014/main" id="{0DC2F6E7-4284-78B2-C5C4-A368B100ACAA}"/>
              </a:ext>
            </a:extLst>
          </p:cNvPr>
          <p:cNvSpPr txBox="1"/>
          <p:nvPr/>
        </p:nvSpPr>
        <p:spPr>
          <a:xfrm>
            <a:off x="4918739" y="1202873"/>
            <a:ext cx="2558279" cy="369332"/>
          </a:xfrm>
          <a:prstGeom prst="rect">
            <a:avLst/>
          </a:prstGeom>
          <a:solidFill>
            <a:schemeClr val="accent5">
              <a:lumMod val="20000"/>
              <a:lumOff val="80000"/>
            </a:schemeClr>
          </a:solidFill>
        </p:spPr>
        <p:txBody>
          <a:bodyPr wrap="square" rtlCol="0">
            <a:spAutoFit/>
          </a:bodyPr>
          <a:lstStyle/>
          <a:p>
            <a:pPr algn="ctr"/>
            <a:r>
              <a:rPr lang="en-GB" dirty="0"/>
              <a:t>Linear</a:t>
            </a:r>
            <a:endParaRPr lang="LID4096" dirty="0"/>
          </a:p>
        </p:txBody>
      </p:sp>
      <p:sp>
        <p:nvSpPr>
          <p:cNvPr id="13" name="TextBox 12">
            <a:extLst>
              <a:ext uri="{FF2B5EF4-FFF2-40B4-BE49-F238E27FC236}">
                <a16:creationId xmlns:a16="http://schemas.microsoft.com/office/drawing/2014/main" id="{17675F5C-EFAD-412D-7058-32CE83D4927D}"/>
              </a:ext>
            </a:extLst>
          </p:cNvPr>
          <p:cNvSpPr txBox="1"/>
          <p:nvPr/>
        </p:nvSpPr>
        <p:spPr>
          <a:xfrm>
            <a:off x="7668146" y="1202873"/>
            <a:ext cx="2558278" cy="369332"/>
          </a:xfrm>
          <a:prstGeom prst="rect">
            <a:avLst/>
          </a:prstGeom>
          <a:solidFill>
            <a:schemeClr val="accent5">
              <a:lumMod val="20000"/>
              <a:lumOff val="80000"/>
            </a:schemeClr>
          </a:solidFill>
        </p:spPr>
        <p:txBody>
          <a:bodyPr wrap="square" rtlCol="0">
            <a:spAutoFit/>
          </a:bodyPr>
          <a:lstStyle/>
          <a:p>
            <a:pPr algn="ctr"/>
            <a:r>
              <a:rPr lang="en-GB" dirty="0"/>
              <a:t>Power law</a:t>
            </a:r>
            <a:endParaRPr lang="LID4096" dirty="0"/>
          </a:p>
        </p:txBody>
      </p:sp>
      <p:grpSp>
        <p:nvGrpSpPr>
          <p:cNvPr id="54" name="Group 53">
            <a:extLst>
              <a:ext uri="{FF2B5EF4-FFF2-40B4-BE49-F238E27FC236}">
                <a16:creationId xmlns:a16="http://schemas.microsoft.com/office/drawing/2014/main" id="{A0F760EF-C041-5DE0-49E5-4D05B7CFE090}"/>
              </a:ext>
            </a:extLst>
          </p:cNvPr>
          <p:cNvGrpSpPr/>
          <p:nvPr/>
        </p:nvGrpSpPr>
        <p:grpSpPr>
          <a:xfrm>
            <a:off x="5595790" y="4347002"/>
            <a:ext cx="1080745" cy="1013372"/>
            <a:chOff x="4310254" y="4339101"/>
            <a:chExt cx="1080745" cy="1013372"/>
          </a:xfrm>
        </p:grpSpPr>
        <p:sp>
          <p:nvSpPr>
            <p:cNvPr id="12" name="TextBox 11">
              <a:extLst>
                <a:ext uri="{FF2B5EF4-FFF2-40B4-BE49-F238E27FC236}">
                  <a16:creationId xmlns:a16="http://schemas.microsoft.com/office/drawing/2014/main" id="{BCD5007A-B1A3-36E9-1E15-89A558D3B840}"/>
                </a:ext>
              </a:extLst>
            </p:cNvPr>
            <p:cNvSpPr txBox="1"/>
            <p:nvPr/>
          </p:nvSpPr>
          <p:spPr>
            <a:xfrm>
              <a:off x="4310254" y="4339101"/>
              <a:ext cx="1080745" cy="369332"/>
            </a:xfrm>
            <a:prstGeom prst="rect">
              <a:avLst/>
            </a:prstGeom>
            <a:noFill/>
          </p:spPr>
          <p:txBody>
            <a:bodyPr wrap="none" rtlCol="0">
              <a:spAutoFit/>
            </a:bodyPr>
            <a:lstStyle/>
            <a:p>
              <a:r>
                <a:rPr lang="en-GB" dirty="0"/>
                <a:t>Q</a:t>
              </a:r>
              <a:r>
                <a:rPr lang="en-GB" baseline="-25000" dirty="0"/>
                <a:t>t </a:t>
              </a:r>
              <a:r>
                <a:rPr lang="en-GB" dirty="0"/>
                <a:t>= </a:t>
              </a:r>
              <a:r>
                <a:rPr lang="en-GB" dirty="0">
                  <a:sym typeface="Symbol" panose="05050102010706020507" pitchFamily="18" charset="2"/>
                </a:rPr>
                <a:t></a:t>
              </a:r>
              <a:r>
                <a:rPr lang="en-GB" dirty="0"/>
                <a:t> </a:t>
              </a:r>
              <a:r>
                <a:rPr lang="en-GB" dirty="0">
                  <a:sym typeface="Symbol" panose="05050102010706020507" pitchFamily="18" charset="2"/>
                </a:rPr>
                <a:t></a:t>
              </a:r>
              <a:r>
                <a:rPr lang="en-GB" dirty="0"/>
                <a:t> S</a:t>
              </a:r>
              <a:r>
                <a:rPr lang="en-GB" baseline="-25000" dirty="0"/>
                <a:t>t</a:t>
              </a:r>
              <a:endParaRPr lang="LID4096" baseline="-25000" dirty="0">
                <a:solidFill>
                  <a:schemeClr val="accent2"/>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EE5B428-3F0F-5FAE-5C5F-6A840B98C50D}"/>
                    </a:ext>
                  </a:extLst>
                </p:cNvPr>
                <p:cNvSpPr txBox="1"/>
                <p:nvPr/>
              </p:nvSpPr>
              <p:spPr>
                <a:xfrm>
                  <a:off x="4310254" y="4817711"/>
                  <a:ext cx="784189" cy="534762"/>
                </a:xfrm>
                <a:prstGeom prst="rect">
                  <a:avLst/>
                </a:prstGeom>
                <a:noFill/>
              </p:spPr>
              <p:txBody>
                <a:bodyPr wrap="none" rtlCol="0">
                  <a:spAutoFit/>
                </a:bodyPr>
                <a:lstStyle/>
                <a:p>
                  <a:r>
                    <a:rPr lang="en-GB" dirty="0"/>
                    <a:t>Q</a:t>
                  </a:r>
                  <a:r>
                    <a:rPr lang="en-GB" baseline="-25000" dirty="0"/>
                    <a:t>t </a:t>
                  </a:r>
                  <a:r>
                    <a:rPr lang="en-GB" dirty="0"/>
                    <a:t>= </a:t>
                  </a:r>
                  <a14:m>
                    <m:oMath xmlns:m="http://schemas.openxmlformats.org/officeDocument/2006/math">
                      <m:f>
                        <m:fPr>
                          <m:ctrlPr>
                            <a:rPr lang="en-GB" i="1" smtClean="0">
                              <a:latin typeface="Cambria Math" panose="02040503050406030204" pitchFamily="18" charset="0"/>
                            </a:rPr>
                          </m:ctrlPr>
                        </m:fPr>
                        <m:num>
                          <m:r>
                            <m:rPr>
                              <m:nor/>
                            </m:rPr>
                            <a:rPr lang="en-GB" dirty="0"/>
                            <m:t>S</m:t>
                          </m:r>
                          <m:r>
                            <m:rPr>
                              <m:nor/>
                            </m:rPr>
                            <a:rPr lang="en-GB" baseline="-25000" dirty="0"/>
                            <m:t>t</m:t>
                          </m:r>
                        </m:num>
                        <m:den>
                          <m:r>
                            <a:rPr lang="en-GB" i="1" smtClean="0">
                              <a:latin typeface="Cambria Math" panose="02040503050406030204" pitchFamily="18" charset="0"/>
                              <a:sym typeface="Symbol" panose="05050102010706020507" pitchFamily="18" charset="2"/>
                            </a:rPr>
                            <m:t></m:t>
                          </m:r>
                        </m:den>
                      </m:f>
                    </m:oMath>
                  </a14:m>
                  <a:endParaRPr lang="LID4096" baseline="-25000" dirty="0">
                    <a:solidFill>
                      <a:schemeClr val="accent2"/>
                    </a:solidFill>
                  </a:endParaRPr>
                </a:p>
              </p:txBody>
            </p:sp>
          </mc:Choice>
          <mc:Fallback xmlns="">
            <p:sp>
              <p:nvSpPr>
                <p:cNvPr id="15" name="TextBox 14">
                  <a:extLst>
                    <a:ext uri="{FF2B5EF4-FFF2-40B4-BE49-F238E27FC236}">
                      <a16:creationId xmlns:a16="http://schemas.microsoft.com/office/drawing/2014/main" id="{8EE5B428-3F0F-5FAE-5C5F-6A840B98C50D}"/>
                    </a:ext>
                  </a:extLst>
                </p:cNvPr>
                <p:cNvSpPr txBox="1">
                  <a:spLocks noRot="1" noChangeAspect="1" noMove="1" noResize="1" noEditPoints="1" noAdjustHandles="1" noChangeArrowheads="1" noChangeShapeType="1" noTextEdit="1"/>
                </p:cNvSpPr>
                <p:nvPr/>
              </p:nvSpPr>
              <p:spPr>
                <a:xfrm>
                  <a:off x="4310254" y="4817711"/>
                  <a:ext cx="784189" cy="534762"/>
                </a:xfrm>
                <a:prstGeom prst="rect">
                  <a:avLst/>
                </a:prstGeom>
                <a:blipFill>
                  <a:blip r:embed="rId2"/>
                  <a:stretch>
                    <a:fillRect l="-6977" b="-8046"/>
                  </a:stretch>
                </a:blipFill>
              </p:spPr>
              <p:txBody>
                <a:bodyPr/>
                <a:lstStyle/>
                <a:p>
                  <a:r>
                    <a:rPr lang="LID4096">
                      <a:noFill/>
                    </a:rPr>
                    <a:t> </a:t>
                  </a:r>
                </a:p>
              </p:txBody>
            </p:sp>
          </mc:Fallback>
        </mc:AlternateContent>
      </p:grpSp>
      <p:grpSp>
        <p:nvGrpSpPr>
          <p:cNvPr id="42" name="Group 41">
            <a:extLst>
              <a:ext uri="{FF2B5EF4-FFF2-40B4-BE49-F238E27FC236}">
                <a16:creationId xmlns:a16="http://schemas.microsoft.com/office/drawing/2014/main" id="{CA29FAA8-3A92-0C59-6E9D-5866C87BD4C7}"/>
              </a:ext>
            </a:extLst>
          </p:cNvPr>
          <p:cNvGrpSpPr/>
          <p:nvPr/>
        </p:nvGrpSpPr>
        <p:grpSpPr>
          <a:xfrm>
            <a:off x="5182631" y="1961428"/>
            <a:ext cx="1787695" cy="1634896"/>
            <a:chOff x="4286183" y="1994176"/>
            <a:chExt cx="1787695" cy="1634896"/>
          </a:xfrm>
        </p:grpSpPr>
        <p:grpSp>
          <p:nvGrpSpPr>
            <p:cNvPr id="20" name="Group 19">
              <a:extLst>
                <a:ext uri="{FF2B5EF4-FFF2-40B4-BE49-F238E27FC236}">
                  <a16:creationId xmlns:a16="http://schemas.microsoft.com/office/drawing/2014/main" id="{4DB65ECA-171E-D27B-F301-D4B3C4361221}"/>
                </a:ext>
              </a:extLst>
            </p:cNvPr>
            <p:cNvGrpSpPr/>
            <p:nvPr/>
          </p:nvGrpSpPr>
          <p:grpSpPr>
            <a:xfrm>
              <a:off x="4609363" y="1994176"/>
              <a:ext cx="1464515" cy="1313121"/>
              <a:chOff x="4681104" y="2264735"/>
              <a:chExt cx="1464515" cy="1313121"/>
            </a:xfrm>
          </p:grpSpPr>
          <p:cxnSp>
            <p:nvCxnSpPr>
              <p:cNvPr id="17" name="Straight Connector 16">
                <a:extLst>
                  <a:ext uri="{FF2B5EF4-FFF2-40B4-BE49-F238E27FC236}">
                    <a16:creationId xmlns:a16="http://schemas.microsoft.com/office/drawing/2014/main" id="{5B7EEC43-B638-3D2F-BB5D-4A6A89860304}"/>
                  </a:ext>
                </a:extLst>
              </p:cNvPr>
              <p:cNvCxnSpPr/>
              <p:nvPr/>
            </p:nvCxnSpPr>
            <p:spPr>
              <a:xfrm>
                <a:off x="4681104" y="2264735"/>
                <a:ext cx="0" cy="1313121"/>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F744201-1FAA-FFF9-9FF9-7DABF4612FBE}"/>
                  </a:ext>
                </a:extLst>
              </p:cNvPr>
              <p:cNvCxnSpPr/>
              <p:nvPr/>
            </p:nvCxnSpPr>
            <p:spPr>
              <a:xfrm>
                <a:off x="4681104" y="3577856"/>
                <a:ext cx="1464515" cy="0"/>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22" name="Straight Connector 21">
              <a:extLst>
                <a:ext uri="{FF2B5EF4-FFF2-40B4-BE49-F238E27FC236}">
                  <a16:creationId xmlns:a16="http://schemas.microsoft.com/office/drawing/2014/main" id="{0CA21A5D-5A1B-2A9D-A090-B3FFE02CACFC}"/>
                </a:ext>
              </a:extLst>
            </p:cNvPr>
            <p:cNvCxnSpPr/>
            <p:nvPr/>
          </p:nvCxnSpPr>
          <p:spPr>
            <a:xfrm flipV="1">
              <a:off x="4609363" y="2489462"/>
              <a:ext cx="1335354" cy="817835"/>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6141680-081E-A381-4D8C-C4EA7BA9BA22}"/>
                </a:ext>
              </a:extLst>
            </p:cNvPr>
            <p:cNvSpPr txBox="1"/>
            <p:nvPr/>
          </p:nvSpPr>
          <p:spPr>
            <a:xfrm>
              <a:off x="5170601" y="3321295"/>
              <a:ext cx="261649" cy="307777"/>
            </a:xfrm>
            <a:prstGeom prst="rect">
              <a:avLst/>
            </a:prstGeom>
            <a:noFill/>
          </p:spPr>
          <p:txBody>
            <a:bodyPr wrap="square">
              <a:spAutoFit/>
            </a:bodyPr>
            <a:lstStyle/>
            <a:p>
              <a:r>
                <a:rPr lang="en-GB" sz="1400" dirty="0"/>
                <a:t>S</a:t>
              </a:r>
              <a:endParaRPr lang="LID4096" sz="1400" dirty="0"/>
            </a:p>
          </p:txBody>
        </p:sp>
        <p:sp>
          <p:nvSpPr>
            <p:cNvPr id="25" name="TextBox 24">
              <a:extLst>
                <a:ext uri="{FF2B5EF4-FFF2-40B4-BE49-F238E27FC236}">
                  <a16:creationId xmlns:a16="http://schemas.microsoft.com/office/drawing/2014/main" id="{6ED90336-9DA8-18E1-A8EC-B895956204F1}"/>
                </a:ext>
              </a:extLst>
            </p:cNvPr>
            <p:cNvSpPr txBox="1"/>
            <p:nvPr/>
          </p:nvSpPr>
          <p:spPr>
            <a:xfrm>
              <a:off x="4286183" y="2498355"/>
              <a:ext cx="282538" cy="307777"/>
            </a:xfrm>
            <a:prstGeom prst="rect">
              <a:avLst/>
            </a:prstGeom>
            <a:noFill/>
          </p:spPr>
          <p:txBody>
            <a:bodyPr wrap="square">
              <a:spAutoFit/>
            </a:bodyPr>
            <a:lstStyle/>
            <a:p>
              <a:r>
                <a:rPr lang="en-GB" sz="1400" dirty="0"/>
                <a:t>Q</a:t>
              </a:r>
              <a:endParaRPr lang="LID4096" sz="1400" dirty="0"/>
            </a:p>
          </p:txBody>
        </p:sp>
      </p:grpSp>
      <p:grpSp>
        <p:nvGrpSpPr>
          <p:cNvPr id="39" name="Group 38">
            <a:extLst>
              <a:ext uri="{FF2B5EF4-FFF2-40B4-BE49-F238E27FC236}">
                <a16:creationId xmlns:a16="http://schemas.microsoft.com/office/drawing/2014/main" id="{F3E0DE50-B231-721B-6E1B-4DDB10B51869}"/>
              </a:ext>
            </a:extLst>
          </p:cNvPr>
          <p:cNvGrpSpPr/>
          <p:nvPr/>
        </p:nvGrpSpPr>
        <p:grpSpPr>
          <a:xfrm>
            <a:off x="7900720" y="1961428"/>
            <a:ext cx="3066443" cy="1850628"/>
            <a:chOff x="6893242" y="2016673"/>
            <a:chExt cx="3066443" cy="1850628"/>
          </a:xfrm>
        </p:grpSpPr>
        <p:grpSp>
          <p:nvGrpSpPr>
            <p:cNvPr id="16" name="Group 15">
              <a:extLst>
                <a:ext uri="{FF2B5EF4-FFF2-40B4-BE49-F238E27FC236}">
                  <a16:creationId xmlns:a16="http://schemas.microsoft.com/office/drawing/2014/main" id="{166D05FE-E288-7054-29F2-7BD54B302D3F}"/>
                </a:ext>
              </a:extLst>
            </p:cNvPr>
            <p:cNvGrpSpPr/>
            <p:nvPr/>
          </p:nvGrpSpPr>
          <p:grpSpPr>
            <a:xfrm>
              <a:off x="6893242" y="2016673"/>
              <a:ext cx="1806072" cy="1633055"/>
              <a:chOff x="3921131" y="1990710"/>
              <a:chExt cx="1806072" cy="1633055"/>
            </a:xfrm>
          </p:grpSpPr>
          <p:grpSp>
            <p:nvGrpSpPr>
              <p:cNvPr id="18" name="Group 17">
                <a:extLst>
                  <a:ext uri="{FF2B5EF4-FFF2-40B4-BE49-F238E27FC236}">
                    <a16:creationId xmlns:a16="http://schemas.microsoft.com/office/drawing/2014/main" id="{0E580A74-5123-4C07-6E34-E105E5225178}"/>
                  </a:ext>
                </a:extLst>
              </p:cNvPr>
              <p:cNvGrpSpPr/>
              <p:nvPr/>
            </p:nvGrpSpPr>
            <p:grpSpPr>
              <a:xfrm>
                <a:off x="4262688" y="1990710"/>
                <a:ext cx="1464515" cy="1313121"/>
                <a:chOff x="4681104" y="2264735"/>
                <a:chExt cx="1464515" cy="1313121"/>
              </a:xfrm>
            </p:grpSpPr>
            <p:cxnSp>
              <p:nvCxnSpPr>
                <p:cNvPr id="28" name="Straight Connector 27">
                  <a:extLst>
                    <a:ext uri="{FF2B5EF4-FFF2-40B4-BE49-F238E27FC236}">
                      <a16:creationId xmlns:a16="http://schemas.microsoft.com/office/drawing/2014/main" id="{212B207F-9702-8B39-0BA7-D60C421FCC9B}"/>
                    </a:ext>
                  </a:extLst>
                </p:cNvPr>
                <p:cNvCxnSpPr/>
                <p:nvPr/>
              </p:nvCxnSpPr>
              <p:spPr>
                <a:xfrm>
                  <a:off x="4681104" y="2264735"/>
                  <a:ext cx="0" cy="131312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6682FE9-70D8-8D56-D90A-9F34892ABE2D}"/>
                    </a:ext>
                  </a:extLst>
                </p:cNvPr>
                <p:cNvCxnSpPr/>
                <p:nvPr/>
              </p:nvCxnSpPr>
              <p:spPr>
                <a:xfrm>
                  <a:off x="4681104" y="3577856"/>
                  <a:ext cx="1464515"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D4B048CE-7781-71AB-8064-C53A5D7C1D0C}"/>
                  </a:ext>
                </a:extLst>
              </p:cNvPr>
              <p:cNvSpPr txBox="1"/>
              <p:nvPr/>
            </p:nvSpPr>
            <p:spPr>
              <a:xfrm>
                <a:off x="3921131" y="2493382"/>
                <a:ext cx="326574" cy="307777"/>
              </a:xfrm>
              <a:prstGeom prst="rect">
                <a:avLst/>
              </a:prstGeom>
              <a:noFill/>
            </p:spPr>
            <p:txBody>
              <a:bodyPr wrap="square">
                <a:spAutoFit/>
              </a:bodyPr>
              <a:lstStyle/>
              <a:p>
                <a:r>
                  <a:rPr lang="de-DE" sz="1400" dirty="0"/>
                  <a:t>Q</a:t>
                </a:r>
                <a:endParaRPr lang="LID4096" sz="1400" dirty="0"/>
              </a:p>
            </p:txBody>
          </p:sp>
          <p:sp>
            <p:nvSpPr>
              <p:cNvPr id="27" name="TextBox 26">
                <a:extLst>
                  <a:ext uri="{FF2B5EF4-FFF2-40B4-BE49-F238E27FC236}">
                    <a16:creationId xmlns:a16="http://schemas.microsoft.com/office/drawing/2014/main" id="{80A48DBB-0DA3-1CD3-0583-432F19B6D559}"/>
                  </a:ext>
                </a:extLst>
              </p:cNvPr>
              <p:cNvSpPr txBox="1"/>
              <p:nvPr/>
            </p:nvSpPr>
            <p:spPr>
              <a:xfrm>
                <a:off x="4610091" y="3315988"/>
                <a:ext cx="769707" cy="307777"/>
              </a:xfrm>
              <a:prstGeom prst="rect">
                <a:avLst/>
              </a:prstGeom>
              <a:noFill/>
            </p:spPr>
            <p:txBody>
              <a:bodyPr wrap="square">
                <a:spAutoFit/>
              </a:bodyPr>
              <a:lstStyle/>
              <a:p>
                <a:pPr algn="ctr"/>
                <a:r>
                  <a:rPr lang="en-GB" sz="1400" dirty="0"/>
                  <a:t>S</a:t>
                </a:r>
                <a:endParaRPr lang="LID4096" sz="1400" dirty="0"/>
              </a:p>
            </p:txBody>
          </p:sp>
        </p:grpSp>
        <p:sp>
          <p:nvSpPr>
            <p:cNvPr id="30" name="Arc 29">
              <a:extLst>
                <a:ext uri="{FF2B5EF4-FFF2-40B4-BE49-F238E27FC236}">
                  <a16:creationId xmlns:a16="http://schemas.microsoft.com/office/drawing/2014/main" id="{20054790-3DC9-7BF2-967E-44AA0C52A61B}"/>
                </a:ext>
              </a:extLst>
            </p:cNvPr>
            <p:cNvSpPr/>
            <p:nvPr/>
          </p:nvSpPr>
          <p:spPr>
            <a:xfrm flipH="1">
              <a:off x="7249783" y="2747292"/>
              <a:ext cx="2709902" cy="1120009"/>
            </a:xfrm>
            <a:prstGeom prst="arc">
              <a:avLst>
                <a:gd name="adj1" fmla="val 16389530"/>
                <a:gd name="adj2" fmla="val 54930"/>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
        <p:nvSpPr>
          <p:cNvPr id="37" name="Arc 36">
            <a:extLst>
              <a:ext uri="{FF2B5EF4-FFF2-40B4-BE49-F238E27FC236}">
                <a16:creationId xmlns:a16="http://schemas.microsoft.com/office/drawing/2014/main" id="{90C4DE6F-E286-9F45-8D9B-90BB2708C0BA}"/>
              </a:ext>
            </a:extLst>
          </p:cNvPr>
          <p:cNvSpPr/>
          <p:nvPr/>
        </p:nvSpPr>
        <p:spPr>
          <a:xfrm flipV="1">
            <a:off x="6870560" y="771864"/>
            <a:ext cx="2628905" cy="2510996"/>
          </a:xfrm>
          <a:prstGeom prst="arc">
            <a:avLst>
              <a:gd name="adj1" fmla="val 16389530"/>
              <a:gd name="adj2" fmla="val 2063230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cxnSp>
        <p:nvCxnSpPr>
          <p:cNvPr id="44" name="Straight Connector 43">
            <a:extLst>
              <a:ext uri="{FF2B5EF4-FFF2-40B4-BE49-F238E27FC236}">
                <a16:creationId xmlns:a16="http://schemas.microsoft.com/office/drawing/2014/main" id="{A0170438-6F6D-761B-7003-CD8897BB598A}"/>
              </a:ext>
            </a:extLst>
          </p:cNvPr>
          <p:cNvCxnSpPr/>
          <p:nvPr/>
        </p:nvCxnSpPr>
        <p:spPr>
          <a:xfrm>
            <a:off x="7572582" y="1632766"/>
            <a:ext cx="0" cy="502462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55BF8-449C-4C49-7C36-9090664CC801}"/>
              </a:ext>
            </a:extLst>
          </p:cNvPr>
          <p:cNvCxnSpPr/>
          <p:nvPr/>
        </p:nvCxnSpPr>
        <p:spPr>
          <a:xfrm>
            <a:off x="10321988" y="1632766"/>
            <a:ext cx="0" cy="502462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40A6F31-C544-3B70-52F2-807B76099CAD}"/>
              </a:ext>
            </a:extLst>
          </p:cNvPr>
          <p:cNvCxnSpPr/>
          <p:nvPr/>
        </p:nvCxnSpPr>
        <p:spPr>
          <a:xfrm>
            <a:off x="4823175" y="1632766"/>
            <a:ext cx="0" cy="5024627"/>
          </a:xfrm>
          <a:prstGeom prst="line">
            <a:avLst/>
          </a:prstGeom>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8CD672A1-6803-18F6-5B47-C28B2D0F1C07}"/>
              </a:ext>
            </a:extLst>
          </p:cNvPr>
          <p:cNvSpPr txBox="1"/>
          <p:nvPr/>
        </p:nvSpPr>
        <p:spPr>
          <a:xfrm>
            <a:off x="8317057" y="2467822"/>
            <a:ext cx="964112" cy="307777"/>
          </a:xfrm>
          <a:prstGeom prst="rect">
            <a:avLst/>
          </a:prstGeom>
          <a:noFill/>
        </p:spPr>
        <p:txBody>
          <a:bodyPr wrap="square">
            <a:spAutoFit/>
          </a:bodyPr>
          <a:lstStyle/>
          <a:p>
            <a:r>
              <a:rPr lang="en-GB" sz="1400" dirty="0">
                <a:solidFill>
                  <a:schemeClr val="accent5">
                    <a:lumMod val="60000"/>
                    <a:lumOff val="40000"/>
                  </a:schemeClr>
                </a:solidFill>
              </a:rPr>
              <a:t>concave</a:t>
            </a:r>
            <a:endParaRPr lang="LID4096" sz="1400" dirty="0">
              <a:solidFill>
                <a:schemeClr val="accent5">
                  <a:lumMod val="60000"/>
                  <a:lumOff val="40000"/>
                </a:schemeClr>
              </a:solidFill>
            </a:endParaRPr>
          </a:p>
        </p:txBody>
      </p:sp>
      <p:sp>
        <p:nvSpPr>
          <p:cNvPr id="51" name="TextBox 50">
            <a:extLst>
              <a:ext uri="{FF2B5EF4-FFF2-40B4-BE49-F238E27FC236}">
                <a16:creationId xmlns:a16="http://schemas.microsoft.com/office/drawing/2014/main" id="{10F12408-27C3-C734-D165-18F1F35C6C31}"/>
              </a:ext>
            </a:extLst>
          </p:cNvPr>
          <p:cNvSpPr txBox="1"/>
          <p:nvPr/>
        </p:nvSpPr>
        <p:spPr>
          <a:xfrm>
            <a:off x="8951690" y="2881031"/>
            <a:ext cx="964112" cy="307777"/>
          </a:xfrm>
          <a:prstGeom prst="rect">
            <a:avLst/>
          </a:prstGeom>
          <a:noFill/>
        </p:spPr>
        <p:txBody>
          <a:bodyPr wrap="square">
            <a:spAutoFit/>
          </a:bodyPr>
          <a:lstStyle/>
          <a:p>
            <a:r>
              <a:rPr lang="en-GB" sz="1400" dirty="0">
                <a:solidFill>
                  <a:schemeClr val="accent5">
                    <a:lumMod val="60000"/>
                    <a:lumOff val="40000"/>
                  </a:schemeClr>
                </a:solidFill>
              </a:rPr>
              <a:t>convex</a:t>
            </a:r>
            <a:endParaRPr lang="LID4096" sz="1400" dirty="0">
              <a:solidFill>
                <a:schemeClr val="accent5">
                  <a:lumMod val="60000"/>
                  <a:lumOff val="40000"/>
                </a:schemeClr>
              </a:solidFill>
            </a:endParaRPr>
          </a:p>
        </p:txBody>
      </p:sp>
      <p:sp>
        <p:nvSpPr>
          <p:cNvPr id="52" name="Rectangle 51">
            <a:extLst>
              <a:ext uri="{FF2B5EF4-FFF2-40B4-BE49-F238E27FC236}">
                <a16:creationId xmlns:a16="http://schemas.microsoft.com/office/drawing/2014/main" id="{9A9E34B5-6658-E547-55E5-978B037DC466}"/>
              </a:ext>
            </a:extLst>
          </p:cNvPr>
          <p:cNvSpPr/>
          <p:nvPr/>
        </p:nvSpPr>
        <p:spPr>
          <a:xfrm>
            <a:off x="7675622" y="4297524"/>
            <a:ext cx="2558275" cy="1120010"/>
          </a:xfrm>
          <a:prstGeom prst="rect">
            <a:avLst/>
          </a:prstGeom>
          <a:solidFill>
            <a:schemeClr val="accent5">
              <a:lumMod val="20000"/>
              <a:lumOff val="8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F1BC2AF-1DD7-B729-C6D1-10782FF6D846}"/>
                  </a:ext>
                </a:extLst>
              </p:cNvPr>
              <p:cNvSpPr txBox="1"/>
              <p:nvPr/>
            </p:nvSpPr>
            <p:spPr>
              <a:xfrm>
                <a:off x="8439612" y="4344020"/>
                <a:ext cx="1126142" cy="375296"/>
              </a:xfrm>
              <a:prstGeom prst="rect">
                <a:avLst/>
              </a:prstGeom>
              <a:noFill/>
            </p:spPr>
            <p:txBody>
              <a:bodyPr wrap="none" rtlCol="0">
                <a:spAutoFit/>
              </a:bodyPr>
              <a:lstStyle/>
              <a:p>
                <a:r>
                  <a:rPr lang="en-GB" dirty="0"/>
                  <a:t>Q</a:t>
                </a:r>
                <a:r>
                  <a:rPr lang="en-GB" baseline="-25000" dirty="0"/>
                  <a:t>t </a:t>
                </a:r>
                <a:r>
                  <a:rPr lang="en-GB" dirty="0"/>
                  <a:t>= </a:t>
                </a:r>
                <a:r>
                  <a:rPr lang="en-GB" dirty="0">
                    <a:sym typeface="Symbol" panose="05050102010706020507" pitchFamily="18" charset="2"/>
                  </a:rPr>
                  <a:t></a:t>
                </a:r>
                <a:r>
                  <a:rPr lang="en-GB" dirty="0"/>
                  <a:t> </a:t>
                </a:r>
                <a:r>
                  <a:rPr lang="en-GB" dirty="0">
                    <a:sym typeface="Symbol" panose="05050102010706020507" pitchFamily="18" charset="2"/>
                  </a:rPr>
                  <a:t></a:t>
                </a:r>
                <a:r>
                  <a:rPr lang="en-GB" dirty="0"/>
                  <a:t> </a:t>
                </a:r>
                <a14:m>
                  <m:oMath xmlns:m="http://schemas.openxmlformats.org/officeDocument/2006/math">
                    <m:sSubSup>
                      <m:sSubSupPr>
                        <m:ctrlPr>
                          <a:rPr lang="en-GB" b="0" i="1" smtClean="0">
                            <a:latin typeface="Cambria Math" panose="02040503050406030204" pitchFamily="18" charset="0"/>
                          </a:rPr>
                        </m:ctrlPr>
                      </m:sSubSupPr>
                      <m:e>
                        <m:r>
                          <m:rPr>
                            <m:sty m:val="p"/>
                          </m:rPr>
                          <a:rPr lang="en-GB" b="0" i="0" smtClean="0">
                            <a:latin typeface="Cambria Math" panose="02040503050406030204" pitchFamily="18" charset="0"/>
                          </a:rPr>
                          <m:t>S</m:t>
                        </m:r>
                      </m:e>
                      <m:sub>
                        <m:r>
                          <m:rPr>
                            <m:sty m:val="p"/>
                          </m:rPr>
                          <a:rPr lang="en-GB" b="0" i="0" smtClean="0">
                            <a:latin typeface="Cambria Math" panose="02040503050406030204" pitchFamily="18" charset="0"/>
                          </a:rPr>
                          <m:t>t</m:t>
                        </m:r>
                      </m:sub>
                      <m:sup>
                        <m:r>
                          <a:rPr lang="en-GB" b="0" i="0" smtClean="0">
                            <a:latin typeface="Cambria Math" panose="02040503050406030204" pitchFamily="18" charset="0"/>
                            <a:sym typeface="Symbol" panose="05050102010706020507" pitchFamily="18" charset="2"/>
                          </a:rPr>
                          <m:t></m:t>
                        </m:r>
                      </m:sup>
                    </m:sSubSup>
                  </m:oMath>
                </a14:m>
                <a:endParaRPr lang="LID4096" baseline="30000" dirty="0">
                  <a:solidFill>
                    <a:schemeClr val="accent2"/>
                  </a:solidFill>
                </a:endParaRPr>
              </a:p>
            </p:txBody>
          </p:sp>
        </mc:Choice>
        <mc:Fallback xmlns="">
          <p:sp>
            <p:nvSpPr>
              <p:cNvPr id="56" name="TextBox 55">
                <a:extLst>
                  <a:ext uri="{FF2B5EF4-FFF2-40B4-BE49-F238E27FC236}">
                    <a16:creationId xmlns:a16="http://schemas.microsoft.com/office/drawing/2014/main" id="{CF1BC2AF-1DD7-B729-C6D1-10782FF6D846}"/>
                  </a:ext>
                </a:extLst>
              </p:cNvPr>
              <p:cNvSpPr txBox="1">
                <a:spLocks noRot="1" noChangeAspect="1" noMove="1" noResize="1" noEditPoints="1" noAdjustHandles="1" noChangeArrowheads="1" noChangeShapeType="1" noTextEdit="1"/>
              </p:cNvSpPr>
              <p:nvPr/>
            </p:nvSpPr>
            <p:spPr>
              <a:xfrm>
                <a:off x="8439612" y="4344020"/>
                <a:ext cx="1126142" cy="375296"/>
              </a:xfrm>
              <a:prstGeom prst="rect">
                <a:avLst/>
              </a:prstGeom>
              <a:blipFill>
                <a:blip r:embed="rId3"/>
                <a:stretch>
                  <a:fillRect l="-4324" t="-11475" b="-27869"/>
                </a:stretch>
              </a:blipFill>
            </p:spPr>
            <p:txBody>
              <a:bodyPr/>
              <a:lstStyle/>
              <a:p>
                <a:r>
                  <a:rPr lang="LID4096">
                    <a:noFill/>
                  </a:rPr>
                  <a:t> </a:t>
                </a:r>
              </a:p>
            </p:txBody>
          </p:sp>
        </mc:Fallback>
      </mc:AlternateContent>
      <p:sp>
        <p:nvSpPr>
          <p:cNvPr id="58" name="TextBox 57">
            <a:extLst>
              <a:ext uri="{FF2B5EF4-FFF2-40B4-BE49-F238E27FC236}">
                <a16:creationId xmlns:a16="http://schemas.microsoft.com/office/drawing/2014/main" id="{A42D7E42-27BB-47B7-03DB-D2732863243A}"/>
              </a:ext>
            </a:extLst>
          </p:cNvPr>
          <p:cNvSpPr txBox="1"/>
          <p:nvPr/>
        </p:nvSpPr>
        <p:spPr>
          <a:xfrm>
            <a:off x="7850248" y="4939104"/>
            <a:ext cx="2338845" cy="307777"/>
          </a:xfrm>
          <a:prstGeom prst="rect">
            <a:avLst/>
          </a:prstGeom>
          <a:noFill/>
        </p:spPr>
        <p:txBody>
          <a:bodyPr wrap="none" rtlCol="0">
            <a:spAutoFit/>
          </a:bodyPr>
          <a:lstStyle/>
          <a:p>
            <a:r>
              <a:rPr lang="en-GB" sz="1400" dirty="0">
                <a:sym typeface="Symbol" panose="05050102010706020507" pitchFamily="18" charset="2"/>
              </a:rPr>
              <a:t> &lt; 1 concave &amp;  &gt; 1 convex</a:t>
            </a:r>
            <a:endParaRPr lang="LID4096" sz="1400" dirty="0"/>
          </a:p>
        </p:txBody>
      </p:sp>
    </p:spTree>
    <p:extLst>
      <p:ext uri="{BB962C8B-B14F-4D97-AF65-F5344CB8AC3E}">
        <p14:creationId xmlns:p14="http://schemas.microsoft.com/office/powerpoint/2010/main" val="236789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 grpId="0" animBg="1"/>
      <p:bldP spid="13" grpId="0" animBg="1"/>
      <p:bldP spid="37" grpId="0" animBg="1"/>
      <p:bldP spid="50" grpId="0"/>
      <p:bldP spid="51" grpId="0"/>
      <p:bldP spid="52" grpId="0" animBg="1"/>
      <p:bldP spid="56" grpId="0"/>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7EBD-323E-F50B-2995-9C510C866ECE}"/>
              </a:ext>
            </a:extLst>
          </p:cNvPr>
          <p:cNvSpPr>
            <a:spLocks noGrp="1"/>
          </p:cNvSpPr>
          <p:nvPr>
            <p:ph type="title"/>
          </p:nvPr>
        </p:nvSpPr>
        <p:spPr/>
        <p:txBody>
          <a:bodyPr>
            <a:normAutofit fontScale="90000"/>
          </a:bodyPr>
          <a:lstStyle/>
          <a:p>
            <a:r>
              <a:rPr lang="en-GB" dirty="0"/>
              <a:t>Modelling drip rates</a:t>
            </a:r>
            <a:endParaRPr lang="LID4096" dirty="0"/>
          </a:p>
        </p:txBody>
      </p:sp>
      <p:sp>
        <p:nvSpPr>
          <p:cNvPr id="5" name="TextBox 4">
            <a:extLst>
              <a:ext uri="{FF2B5EF4-FFF2-40B4-BE49-F238E27FC236}">
                <a16:creationId xmlns:a16="http://schemas.microsoft.com/office/drawing/2014/main" id="{FBC2435A-06A6-42CE-8785-9D21344006CA}"/>
              </a:ext>
            </a:extLst>
          </p:cNvPr>
          <p:cNvSpPr txBox="1"/>
          <p:nvPr/>
        </p:nvSpPr>
        <p:spPr>
          <a:xfrm>
            <a:off x="1521403" y="945574"/>
            <a:ext cx="9149195" cy="923330"/>
          </a:xfrm>
          <a:prstGeom prst="rect">
            <a:avLst/>
          </a:prstGeom>
          <a:noFill/>
        </p:spPr>
        <p:txBody>
          <a:bodyPr wrap="square" rtlCol="0">
            <a:spAutoFit/>
          </a:bodyPr>
          <a:lstStyle/>
          <a:p>
            <a:pPr algn="ctr"/>
            <a:r>
              <a:rPr lang="en-US" i="1" dirty="0">
                <a:solidFill>
                  <a:schemeClr val="accent5">
                    <a:lumMod val="60000"/>
                    <a:lumOff val="40000"/>
                  </a:schemeClr>
                </a:solidFill>
              </a:rPr>
              <a:t>Match discharge estimates to cave monitoring observations</a:t>
            </a:r>
          </a:p>
          <a:p>
            <a:pPr algn="ctr"/>
            <a:r>
              <a:rPr lang="en-US" i="1" dirty="0">
                <a:solidFill>
                  <a:schemeClr val="accent5">
                    <a:lumMod val="60000"/>
                    <a:lumOff val="40000"/>
                  </a:schemeClr>
                </a:solidFill>
              </a:rPr>
              <a:t>Estimate film residence time on the stalagmite</a:t>
            </a:r>
          </a:p>
          <a:p>
            <a:pPr algn="ctr"/>
            <a:endParaRPr lang="en-US" dirty="0">
              <a:solidFill>
                <a:schemeClr val="accent5">
                  <a:lumMod val="60000"/>
                  <a:lumOff val="40000"/>
                </a:schemeClr>
              </a:solidFill>
            </a:endParaRPr>
          </a:p>
        </p:txBody>
      </p:sp>
      <p:graphicFrame>
        <p:nvGraphicFramePr>
          <p:cNvPr id="3" name="Table 9">
            <a:extLst>
              <a:ext uri="{FF2B5EF4-FFF2-40B4-BE49-F238E27FC236}">
                <a16:creationId xmlns:a16="http://schemas.microsoft.com/office/drawing/2014/main" id="{A335C8A5-122A-44FE-A2B5-B7FC94FA7B79}"/>
              </a:ext>
            </a:extLst>
          </p:cNvPr>
          <p:cNvGraphicFramePr>
            <a:graphicFrameLocks noGrp="1"/>
          </p:cNvGraphicFramePr>
          <p:nvPr>
            <p:extLst>
              <p:ext uri="{D42A27DB-BD31-4B8C-83A1-F6EECF244321}">
                <p14:modId xmlns:p14="http://schemas.microsoft.com/office/powerpoint/2010/main" val="3662696450"/>
              </p:ext>
            </p:extLst>
          </p:nvPr>
        </p:nvGraphicFramePr>
        <p:xfrm>
          <a:off x="1248834" y="2247452"/>
          <a:ext cx="9694332" cy="4089585"/>
        </p:xfrm>
        <a:graphic>
          <a:graphicData uri="http://schemas.openxmlformats.org/drawingml/2006/table">
            <a:tbl>
              <a:tblPr>
                <a:tableStyleId>{22838BEF-8BB2-4498-84A7-C5851F593DF1}</a:tableStyleId>
              </a:tblPr>
              <a:tblGrid>
                <a:gridCol w="3231444">
                  <a:extLst>
                    <a:ext uri="{9D8B030D-6E8A-4147-A177-3AD203B41FA5}">
                      <a16:colId xmlns:a16="http://schemas.microsoft.com/office/drawing/2014/main" val="3739875444"/>
                    </a:ext>
                  </a:extLst>
                </a:gridCol>
                <a:gridCol w="3231444">
                  <a:extLst>
                    <a:ext uri="{9D8B030D-6E8A-4147-A177-3AD203B41FA5}">
                      <a16:colId xmlns:a16="http://schemas.microsoft.com/office/drawing/2014/main" val="3318474064"/>
                    </a:ext>
                  </a:extLst>
                </a:gridCol>
                <a:gridCol w="3231444">
                  <a:extLst>
                    <a:ext uri="{9D8B030D-6E8A-4147-A177-3AD203B41FA5}">
                      <a16:colId xmlns:a16="http://schemas.microsoft.com/office/drawing/2014/main" val="2670027761"/>
                    </a:ext>
                  </a:extLst>
                </a:gridCol>
              </a:tblGrid>
              <a:tr h="1346385">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txBody>
                  <a:tcPr anchor="b">
                    <a:lnL w="12700" cap="flat" cmpd="sng" algn="ctr">
                      <a:solidFill>
                        <a:schemeClr val="accent5">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7674900"/>
                  </a:ext>
                </a:extLst>
              </a:tr>
              <a:tr h="1346385">
                <a:tc>
                  <a:txBody>
                    <a:bodyPr/>
                    <a:lstStyle/>
                    <a:p>
                      <a:pPr marL="285750" indent="-285750">
                        <a:buFont typeface="Arial" panose="020B0604020202020204" pitchFamily="34" charset="0"/>
                        <a:buChar char="•"/>
                      </a:pPr>
                      <a:r>
                        <a:rPr lang="de-DE" sz="1400" dirty="0"/>
                        <a:t>Simple</a:t>
                      </a:r>
                    </a:p>
                    <a:p>
                      <a:pPr marL="285750" indent="-285750">
                        <a:buFont typeface="Arial" panose="020B0604020202020204" pitchFamily="34" charset="0"/>
                        <a:buChar char="•"/>
                      </a:pPr>
                      <a:endParaRPr lang="de-DE" sz="1400" dirty="0"/>
                    </a:p>
                    <a:p>
                      <a:pPr marL="285750" indent="-285750">
                        <a:buFont typeface="Arial" panose="020B0604020202020204" pitchFamily="34" charset="0"/>
                        <a:buChar char="•"/>
                      </a:pPr>
                      <a:r>
                        <a:rPr lang="de-DE" sz="1400" dirty="0"/>
                        <a:t>Simple</a:t>
                      </a:r>
                    </a:p>
                    <a:p>
                      <a:pPr marL="285750" indent="-285750">
                        <a:buFont typeface="Arial" panose="020B0604020202020204" pitchFamily="34" charset="0"/>
                        <a:buChar char="•"/>
                      </a:pPr>
                      <a:r>
                        <a:rPr lang="de-DE" sz="1400" dirty="0"/>
                        <a:t>Matched to cave observations</a:t>
                      </a:r>
                      <a:endParaRPr lang="en-US" sz="1400" dirty="0"/>
                    </a:p>
                  </a:txBody>
                  <a:tcPr>
                    <a:lnL w="12700" cap="flat" cmpd="sng" algn="ctr">
                      <a:no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endParaRPr lang="de-DE" sz="1400" dirty="0"/>
                    </a:p>
                    <a:p>
                      <a:pPr marL="285750" indent="-285750">
                        <a:buFont typeface="Arial" panose="020B0604020202020204" pitchFamily="34" charset="0"/>
                        <a:buChar char="•"/>
                      </a:pPr>
                      <a:endParaRPr lang="de-DE" sz="1400" dirty="0"/>
                    </a:p>
                    <a:p>
                      <a:pPr marL="285750" indent="-285750">
                        <a:buFont typeface="Arial" panose="020B0604020202020204" pitchFamily="34" charset="0"/>
                        <a:buChar char="•"/>
                      </a:pPr>
                      <a:r>
                        <a:rPr lang="de-DE" sz="1400" dirty="0"/>
                        <a:t>Mechanistic</a:t>
                      </a:r>
                    </a:p>
                    <a:p>
                      <a:pPr marL="285750" indent="-285750">
                        <a:buFont typeface="Arial" panose="020B0604020202020204" pitchFamily="34" charset="0"/>
                        <a:buChar char="•"/>
                      </a:pPr>
                      <a:r>
                        <a:rPr lang="en-US" sz="1400" dirty="0"/>
                        <a:t>Based on empirical data from many caves</a:t>
                      </a:r>
                    </a:p>
                    <a:p>
                      <a:pPr marL="285750" indent="-285750">
                        <a:buFont typeface="Arial" panose="020B0604020202020204" pitchFamily="34" charset="0"/>
                        <a:buChar char="•"/>
                      </a:pPr>
                      <a:r>
                        <a:rPr lang="en-US" sz="1400" dirty="0"/>
                        <a:t>Tailored to drip site geometry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t>Simple</a:t>
                      </a:r>
                    </a:p>
                    <a:p>
                      <a:pPr marL="285750" indent="-285750">
                        <a:buFont typeface="Arial" panose="020B0604020202020204" pitchFamily="34" charset="0"/>
                        <a:buChar char="•"/>
                      </a:pPr>
                      <a:endParaRPr lang="de-DE" sz="1400" dirty="0"/>
                    </a:p>
                    <a:p>
                      <a:pPr marL="285750" indent="-285750">
                        <a:buFont typeface="Arial" panose="020B0604020202020204" pitchFamily="34" charset="0"/>
                        <a:buChar char="•"/>
                      </a:pPr>
                      <a:r>
                        <a:rPr lang="de-DE" sz="1400" dirty="0"/>
                        <a:t>Simple</a:t>
                      </a:r>
                    </a:p>
                    <a:p>
                      <a:pPr marL="285750" indent="-285750">
                        <a:buFont typeface="Arial" panose="020B0604020202020204" pitchFamily="34" charset="0"/>
                        <a:buChar char="•"/>
                      </a:pPr>
                      <a:r>
                        <a:rPr lang="de-DE" sz="1400" dirty="0"/>
                        <a:t>Somewhat mechanistic</a:t>
                      </a:r>
                    </a:p>
                    <a:p>
                      <a:pPr marL="285750" indent="-285750">
                        <a:buFont typeface="Arial" panose="020B0604020202020204" pitchFamily="34" charset="0"/>
                        <a:buChar char="•"/>
                      </a:pPr>
                      <a:r>
                        <a:rPr lang="de-DE" sz="1400" dirty="0"/>
                        <a:t>Matched to cave observations</a:t>
                      </a:r>
                      <a:endParaRPr lang="en-US" sz="1400" dirty="0"/>
                    </a:p>
                  </a:txBody>
                  <a:tcPr>
                    <a:lnL w="12700" cap="flat" cmpd="sng" algn="ctr">
                      <a:solidFill>
                        <a:schemeClr val="accent5">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8825878"/>
                  </a:ext>
                </a:extLst>
              </a:tr>
              <a:tr h="1346385">
                <a:tc>
                  <a:txBody>
                    <a:bodyPr/>
                    <a:lstStyle/>
                    <a:p>
                      <a:pPr marL="285750" indent="-285750">
                        <a:buFont typeface="Arial" panose="020B0604020202020204" pitchFamily="34" charset="0"/>
                        <a:buChar char="•"/>
                      </a:pPr>
                      <a:r>
                        <a:rPr lang="de-DE" sz="1400" dirty="0"/>
                        <a:t>Not mechanistic</a:t>
                      </a:r>
                    </a:p>
                    <a:p>
                      <a:pPr marL="285750" indent="-285750">
                        <a:buFont typeface="Arial" panose="020B0604020202020204" pitchFamily="34" charset="0"/>
                        <a:buChar char="•"/>
                      </a:pPr>
                      <a:endParaRPr lang="de-DE" sz="1400" dirty="0"/>
                    </a:p>
                    <a:p>
                      <a:pPr marL="285750" indent="-285750">
                        <a:buFont typeface="Arial" panose="020B0604020202020204" pitchFamily="34" charset="0"/>
                        <a:buChar char="•"/>
                      </a:pPr>
                      <a:r>
                        <a:rPr lang="de-DE" sz="1400" dirty="0"/>
                        <a:t>Only allows constant linear relationship with discharge</a:t>
                      </a:r>
                      <a:endParaRPr lang="en-US" sz="1400" dirty="0"/>
                    </a:p>
                  </a:txBody>
                  <a:tcPr>
                    <a:lnL w="12700" cap="flat" cmpd="sng" algn="ctr">
                      <a:no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endParaRPr lang="de-DE" sz="1400" dirty="0"/>
                    </a:p>
                    <a:p>
                      <a:pPr marL="285750" indent="-285750">
                        <a:buFont typeface="Arial" panose="020B0604020202020204" pitchFamily="34" charset="0"/>
                        <a:buChar char="•"/>
                      </a:pPr>
                      <a:endParaRPr lang="de-DE" sz="1400" dirty="0"/>
                    </a:p>
                    <a:p>
                      <a:pPr marL="285750" indent="-285750">
                        <a:buFont typeface="Arial" panose="020B0604020202020204" pitchFamily="34" charset="0"/>
                        <a:buChar char="•"/>
                      </a:pPr>
                      <a:r>
                        <a:rPr lang="de-DE" sz="1400" dirty="0"/>
                        <a:t>Complicated</a:t>
                      </a:r>
                    </a:p>
                    <a:p>
                      <a:pPr marL="285750" indent="-285750">
                        <a:buFont typeface="Arial" panose="020B0604020202020204" pitchFamily="34" charset="0"/>
                        <a:buChar char="•"/>
                      </a:pPr>
                      <a:r>
                        <a:rPr lang="de-DE" sz="1400" dirty="0"/>
                        <a:t>Many nuisance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t>Necessary information may not be available</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t>Not mechanistic</a:t>
                      </a:r>
                    </a:p>
                    <a:p>
                      <a:pPr marL="285750" indent="-285750">
                        <a:buFont typeface="Arial" panose="020B0604020202020204" pitchFamily="34" charset="0"/>
                        <a:buChar char="•"/>
                      </a:pPr>
                      <a:endParaRPr lang="de-DE" sz="1400" dirty="0"/>
                    </a:p>
                    <a:p>
                      <a:pPr marL="285750" indent="-285750">
                        <a:buFont typeface="Arial" panose="020B0604020202020204" pitchFamily="34" charset="0"/>
                        <a:buChar char="•"/>
                      </a:pPr>
                      <a:r>
                        <a:rPr lang="de-DE" sz="1400" dirty="0"/>
                        <a:t>Only allows constant linear relationship with storage volume (and discharge)</a:t>
                      </a:r>
                    </a:p>
                    <a:p>
                      <a:endParaRPr lang="en-US" sz="1400" kern="1200" dirty="0">
                        <a:solidFill>
                          <a:schemeClr val="dk1"/>
                        </a:solidFill>
                        <a:latin typeface="+mn-lt"/>
                        <a:ea typeface="+mn-ea"/>
                        <a:cs typeface="+mn-cs"/>
                      </a:endParaRPr>
                    </a:p>
                  </a:txBody>
                  <a:tcPr>
                    <a:lnL w="12700" cap="flat" cmpd="sng" algn="ctr">
                      <a:solidFill>
                        <a:schemeClr val="accent5">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8363407"/>
                  </a:ext>
                </a:extLst>
              </a:tr>
            </a:tbl>
          </a:graphicData>
        </a:graphic>
      </p:graphicFrame>
      <p:sp>
        <p:nvSpPr>
          <p:cNvPr id="10" name="TextBox 9">
            <a:extLst>
              <a:ext uri="{FF2B5EF4-FFF2-40B4-BE49-F238E27FC236}">
                <a16:creationId xmlns:a16="http://schemas.microsoft.com/office/drawing/2014/main" id="{DB5FD267-CA31-4E85-ABF8-70517DE7D6D7}"/>
              </a:ext>
            </a:extLst>
          </p:cNvPr>
          <p:cNvSpPr txBox="1"/>
          <p:nvPr/>
        </p:nvSpPr>
        <p:spPr>
          <a:xfrm>
            <a:off x="1248834" y="1801321"/>
            <a:ext cx="3196281" cy="369332"/>
          </a:xfrm>
          <a:prstGeom prst="rect">
            <a:avLst/>
          </a:prstGeom>
          <a:solidFill>
            <a:schemeClr val="accent5">
              <a:lumMod val="40000"/>
              <a:lumOff val="60000"/>
            </a:schemeClr>
          </a:solidFill>
        </p:spPr>
        <p:txBody>
          <a:bodyPr wrap="square" rtlCol="0">
            <a:spAutoFit/>
          </a:bodyPr>
          <a:lstStyle/>
          <a:p>
            <a:pPr algn="ctr"/>
            <a:r>
              <a:rPr lang="en-GB" dirty="0"/>
              <a:t>Dimensionless factor</a:t>
            </a:r>
            <a:endParaRPr lang="LID4096" dirty="0"/>
          </a:p>
        </p:txBody>
      </p:sp>
      <p:sp>
        <p:nvSpPr>
          <p:cNvPr id="11" name="TextBox 10">
            <a:extLst>
              <a:ext uri="{FF2B5EF4-FFF2-40B4-BE49-F238E27FC236}">
                <a16:creationId xmlns:a16="http://schemas.microsoft.com/office/drawing/2014/main" id="{3608C986-F1D5-4099-96BA-BFF15AC769DF}"/>
              </a:ext>
            </a:extLst>
          </p:cNvPr>
          <p:cNvSpPr txBox="1"/>
          <p:nvPr/>
        </p:nvSpPr>
        <p:spPr>
          <a:xfrm>
            <a:off x="4512847" y="1801321"/>
            <a:ext cx="3166306" cy="369332"/>
          </a:xfrm>
          <a:prstGeom prst="rect">
            <a:avLst/>
          </a:prstGeom>
          <a:solidFill>
            <a:schemeClr val="accent5">
              <a:lumMod val="40000"/>
              <a:lumOff val="60000"/>
            </a:schemeClr>
          </a:solidFill>
        </p:spPr>
        <p:txBody>
          <a:bodyPr wrap="square" rtlCol="0">
            <a:spAutoFit/>
          </a:bodyPr>
          <a:lstStyle/>
          <a:p>
            <a:pPr algn="ctr"/>
            <a:r>
              <a:rPr lang="en-GB" dirty="0"/>
              <a:t>Drop mass model</a:t>
            </a:r>
            <a:endParaRPr lang="LID4096" dirty="0"/>
          </a:p>
        </p:txBody>
      </p:sp>
      <p:sp>
        <p:nvSpPr>
          <p:cNvPr id="12" name="TextBox 11">
            <a:extLst>
              <a:ext uri="{FF2B5EF4-FFF2-40B4-BE49-F238E27FC236}">
                <a16:creationId xmlns:a16="http://schemas.microsoft.com/office/drawing/2014/main" id="{B710DDFD-BAE1-4904-A272-0D603E5A5AB6}"/>
              </a:ext>
            </a:extLst>
          </p:cNvPr>
          <p:cNvSpPr txBox="1"/>
          <p:nvPr/>
        </p:nvSpPr>
        <p:spPr>
          <a:xfrm>
            <a:off x="7746442" y="1801321"/>
            <a:ext cx="3196724" cy="369332"/>
          </a:xfrm>
          <a:prstGeom prst="rect">
            <a:avLst/>
          </a:prstGeom>
          <a:solidFill>
            <a:schemeClr val="accent5">
              <a:lumMod val="40000"/>
              <a:lumOff val="60000"/>
            </a:schemeClr>
          </a:solidFill>
        </p:spPr>
        <p:txBody>
          <a:bodyPr wrap="square" rtlCol="0">
            <a:spAutoFit/>
          </a:bodyPr>
          <a:lstStyle/>
          <a:p>
            <a:pPr algn="ctr"/>
            <a:r>
              <a:rPr lang="en-GB" dirty="0"/>
              <a:t>Drip rate interpolation</a:t>
            </a:r>
            <a:endParaRPr lang="LID4096" dirty="0"/>
          </a:p>
        </p:txBody>
      </p:sp>
      <p:grpSp>
        <p:nvGrpSpPr>
          <p:cNvPr id="16" name="Group 15">
            <a:extLst>
              <a:ext uri="{FF2B5EF4-FFF2-40B4-BE49-F238E27FC236}">
                <a16:creationId xmlns:a16="http://schemas.microsoft.com/office/drawing/2014/main" id="{E0E51B34-E460-4A5C-A848-3449F7BD96AC}"/>
              </a:ext>
            </a:extLst>
          </p:cNvPr>
          <p:cNvGrpSpPr/>
          <p:nvPr/>
        </p:nvGrpSpPr>
        <p:grpSpPr>
          <a:xfrm>
            <a:off x="2069712" y="2352687"/>
            <a:ext cx="1401622" cy="1210950"/>
            <a:chOff x="4207251" y="1994175"/>
            <a:chExt cx="1866627" cy="1612696"/>
          </a:xfrm>
        </p:grpSpPr>
        <p:grpSp>
          <p:nvGrpSpPr>
            <p:cNvPr id="17" name="Group 16">
              <a:extLst>
                <a:ext uri="{FF2B5EF4-FFF2-40B4-BE49-F238E27FC236}">
                  <a16:creationId xmlns:a16="http://schemas.microsoft.com/office/drawing/2014/main" id="{7F937B71-75A0-4665-9670-D504C651533E}"/>
                </a:ext>
              </a:extLst>
            </p:cNvPr>
            <p:cNvGrpSpPr/>
            <p:nvPr/>
          </p:nvGrpSpPr>
          <p:grpSpPr>
            <a:xfrm>
              <a:off x="4609363" y="1994176"/>
              <a:ext cx="1464515" cy="1313121"/>
              <a:chOff x="4681104" y="2264735"/>
              <a:chExt cx="1464515" cy="1313121"/>
            </a:xfrm>
          </p:grpSpPr>
          <p:cxnSp>
            <p:nvCxnSpPr>
              <p:cNvPr id="21" name="Straight Connector 20">
                <a:extLst>
                  <a:ext uri="{FF2B5EF4-FFF2-40B4-BE49-F238E27FC236}">
                    <a16:creationId xmlns:a16="http://schemas.microsoft.com/office/drawing/2014/main" id="{AA156B38-7DDB-448C-858C-A3D50A5179FF}"/>
                  </a:ext>
                </a:extLst>
              </p:cNvPr>
              <p:cNvCxnSpPr/>
              <p:nvPr/>
            </p:nvCxnSpPr>
            <p:spPr>
              <a:xfrm>
                <a:off x="4681104" y="2264735"/>
                <a:ext cx="0" cy="1313121"/>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87F608D-259A-4E96-B3C8-88C57F23ED23}"/>
                  </a:ext>
                </a:extLst>
              </p:cNvPr>
              <p:cNvCxnSpPr/>
              <p:nvPr/>
            </p:nvCxnSpPr>
            <p:spPr>
              <a:xfrm>
                <a:off x="4681104" y="3577856"/>
                <a:ext cx="1464515" cy="0"/>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18" name="Straight Connector 17">
              <a:extLst>
                <a:ext uri="{FF2B5EF4-FFF2-40B4-BE49-F238E27FC236}">
                  <a16:creationId xmlns:a16="http://schemas.microsoft.com/office/drawing/2014/main" id="{EC4A433A-0A3D-4A91-AB65-7CCA32107749}"/>
                </a:ext>
              </a:extLst>
            </p:cNvPr>
            <p:cNvCxnSpPr>
              <a:cxnSpLocks/>
            </p:cNvCxnSpPr>
            <p:nvPr/>
          </p:nvCxnSpPr>
          <p:spPr>
            <a:xfrm flipV="1">
              <a:off x="4609364" y="2241819"/>
              <a:ext cx="900654" cy="1065478"/>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52589D-F845-44C7-A3FA-AF9AF5EAAEF3}"/>
                </a:ext>
              </a:extLst>
            </p:cNvPr>
            <p:cNvSpPr txBox="1"/>
            <p:nvPr/>
          </p:nvSpPr>
          <p:spPr>
            <a:xfrm>
              <a:off x="4609362" y="3314055"/>
              <a:ext cx="1464514" cy="292816"/>
            </a:xfrm>
            <a:prstGeom prst="rect">
              <a:avLst/>
            </a:prstGeom>
            <a:noFill/>
          </p:spPr>
          <p:txBody>
            <a:bodyPr wrap="square">
              <a:spAutoFit/>
            </a:bodyPr>
            <a:lstStyle/>
            <a:p>
              <a:pPr algn="ctr"/>
              <a:r>
                <a:rPr lang="de-DE" sz="1000" dirty="0"/>
                <a:t>Discharge</a:t>
              </a:r>
              <a:endParaRPr lang="LID4096" sz="1000" dirty="0"/>
            </a:p>
          </p:txBody>
        </p:sp>
        <p:sp>
          <p:nvSpPr>
            <p:cNvPr id="20" name="TextBox 19">
              <a:extLst>
                <a:ext uri="{FF2B5EF4-FFF2-40B4-BE49-F238E27FC236}">
                  <a16:creationId xmlns:a16="http://schemas.microsoft.com/office/drawing/2014/main" id="{2D6FCDDE-BD66-434C-9066-20EF9A47BD89}"/>
                </a:ext>
              </a:extLst>
            </p:cNvPr>
            <p:cNvSpPr txBox="1"/>
            <p:nvPr/>
          </p:nvSpPr>
          <p:spPr>
            <a:xfrm>
              <a:off x="4207251" y="1994175"/>
              <a:ext cx="402622" cy="1313123"/>
            </a:xfrm>
            <a:prstGeom prst="rect">
              <a:avLst/>
            </a:prstGeom>
            <a:noFill/>
          </p:spPr>
          <p:txBody>
            <a:bodyPr vert="vert270" wrap="square">
              <a:spAutoFit/>
            </a:bodyPr>
            <a:lstStyle/>
            <a:p>
              <a:pPr algn="ctr"/>
              <a:r>
                <a:rPr lang="en-GB" sz="1000" dirty="0"/>
                <a:t>Drip rate</a:t>
              </a:r>
              <a:endParaRPr lang="LID4096" sz="1000" dirty="0"/>
            </a:p>
          </p:txBody>
        </p:sp>
      </p:grpSp>
      <p:grpSp>
        <p:nvGrpSpPr>
          <p:cNvPr id="24" name="Group 23">
            <a:extLst>
              <a:ext uri="{FF2B5EF4-FFF2-40B4-BE49-F238E27FC236}">
                <a16:creationId xmlns:a16="http://schemas.microsoft.com/office/drawing/2014/main" id="{F6C39937-8198-4C19-8C79-0C0EC4A8A70A}"/>
              </a:ext>
            </a:extLst>
          </p:cNvPr>
          <p:cNvGrpSpPr/>
          <p:nvPr/>
        </p:nvGrpSpPr>
        <p:grpSpPr>
          <a:xfrm>
            <a:off x="4555167" y="2326337"/>
            <a:ext cx="1401622" cy="1237300"/>
            <a:chOff x="4207251" y="1994175"/>
            <a:chExt cx="1866627" cy="1647788"/>
          </a:xfrm>
        </p:grpSpPr>
        <p:grpSp>
          <p:nvGrpSpPr>
            <p:cNvPr id="25" name="Group 24">
              <a:extLst>
                <a:ext uri="{FF2B5EF4-FFF2-40B4-BE49-F238E27FC236}">
                  <a16:creationId xmlns:a16="http://schemas.microsoft.com/office/drawing/2014/main" id="{064F8335-A85C-4486-8D8A-7B9317FD7F2D}"/>
                </a:ext>
              </a:extLst>
            </p:cNvPr>
            <p:cNvGrpSpPr/>
            <p:nvPr/>
          </p:nvGrpSpPr>
          <p:grpSpPr>
            <a:xfrm>
              <a:off x="4609363" y="1994176"/>
              <a:ext cx="1464515" cy="1313121"/>
              <a:chOff x="4681104" y="2264735"/>
              <a:chExt cx="1464515" cy="1313121"/>
            </a:xfrm>
          </p:grpSpPr>
          <p:cxnSp>
            <p:nvCxnSpPr>
              <p:cNvPr id="29" name="Straight Connector 28">
                <a:extLst>
                  <a:ext uri="{FF2B5EF4-FFF2-40B4-BE49-F238E27FC236}">
                    <a16:creationId xmlns:a16="http://schemas.microsoft.com/office/drawing/2014/main" id="{B5E9AC9E-A508-47DD-91E0-843A2DAB7617}"/>
                  </a:ext>
                </a:extLst>
              </p:cNvPr>
              <p:cNvCxnSpPr/>
              <p:nvPr/>
            </p:nvCxnSpPr>
            <p:spPr>
              <a:xfrm>
                <a:off x="4681104" y="2264735"/>
                <a:ext cx="0" cy="1313121"/>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B1A4B05-EC44-4B42-9976-1DA11E202D9A}"/>
                  </a:ext>
                </a:extLst>
              </p:cNvPr>
              <p:cNvCxnSpPr/>
              <p:nvPr/>
            </p:nvCxnSpPr>
            <p:spPr>
              <a:xfrm>
                <a:off x="4681104" y="3577856"/>
                <a:ext cx="1464515"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27" name="TextBox 26">
              <a:extLst>
                <a:ext uri="{FF2B5EF4-FFF2-40B4-BE49-F238E27FC236}">
                  <a16:creationId xmlns:a16="http://schemas.microsoft.com/office/drawing/2014/main" id="{1EAC6E89-B77F-4BBA-A426-A8C5A36FECDC}"/>
                </a:ext>
              </a:extLst>
            </p:cNvPr>
            <p:cNvSpPr txBox="1"/>
            <p:nvPr/>
          </p:nvSpPr>
          <p:spPr>
            <a:xfrm>
              <a:off x="4609362" y="3314055"/>
              <a:ext cx="1464513" cy="327908"/>
            </a:xfrm>
            <a:prstGeom prst="rect">
              <a:avLst/>
            </a:prstGeom>
            <a:noFill/>
          </p:spPr>
          <p:txBody>
            <a:bodyPr wrap="square">
              <a:spAutoFit/>
            </a:bodyPr>
            <a:lstStyle/>
            <a:p>
              <a:pPr algn="ctr"/>
              <a:r>
                <a:rPr lang="de-DE" sz="1000" dirty="0"/>
                <a:t>Drip interval</a:t>
              </a:r>
              <a:endParaRPr lang="LID4096" sz="1000" dirty="0"/>
            </a:p>
          </p:txBody>
        </p:sp>
        <p:sp>
          <p:nvSpPr>
            <p:cNvPr id="28" name="TextBox 27">
              <a:extLst>
                <a:ext uri="{FF2B5EF4-FFF2-40B4-BE49-F238E27FC236}">
                  <a16:creationId xmlns:a16="http://schemas.microsoft.com/office/drawing/2014/main" id="{F280421C-0F63-4DCA-8D74-CC5F2E8ECE08}"/>
                </a:ext>
              </a:extLst>
            </p:cNvPr>
            <p:cNvSpPr txBox="1"/>
            <p:nvPr/>
          </p:nvSpPr>
          <p:spPr>
            <a:xfrm>
              <a:off x="4207251" y="1994175"/>
              <a:ext cx="450873" cy="1313123"/>
            </a:xfrm>
            <a:prstGeom prst="rect">
              <a:avLst/>
            </a:prstGeom>
            <a:noFill/>
          </p:spPr>
          <p:txBody>
            <a:bodyPr vert="vert270" wrap="square">
              <a:spAutoFit/>
            </a:bodyPr>
            <a:lstStyle/>
            <a:p>
              <a:pPr algn="ctr"/>
              <a:r>
                <a:rPr lang="en-GB" sz="1000" dirty="0"/>
                <a:t>Drop mass</a:t>
              </a:r>
              <a:endParaRPr lang="LID4096" sz="1000" dirty="0"/>
            </a:p>
          </p:txBody>
        </p:sp>
      </p:grpSp>
      <p:sp>
        <p:nvSpPr>
          <p:cNvPr id="45" name="Arc 44">
            <a:extLst>
              <a:ext uri="{FF2B5EF4-FFF2-40B4-BE49-F238E27FC236}">
                <a16:creationId xmlns:a16="http://schemas.microsoft.com/office/drawing/2014/main" id="{41ED7630-059C-4D5A-BE51-0D090CD67CB2}"/>
              </a:ext>
            </a:extLst>
          </p:cNvPr>
          <p:cNvSpPr/>
          <p:nvPr/>
        </p:nvSpPr>
        <p:spPr>
          <a:xfrm flipH="1" flipV="1">
            <a:off x="4853943" y="1965044"/>
            <a:ext cx="1684833" cy="1120009"/>
          </a:xfrm>
          <a:prstGeom prst="arc">
            <a:avLst>
              <a:gd name="adj1" fmla="val 16020379"/>
              <a:gd name="adj2" fmla="val 2114827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nvGrpSpPr>
          <p:cNvPr id="50" name="Group 49">
            <a:extLst>
              <a:ext uri="{FF2B5EF4-FFF2-40B4-BE49-F238E27FC236}">
                <a16:creationId xmlns:a16="http://schemas.microsoft.com/office/drawing/2014/main" id="{B7EDEB08-CA14-441C-ABDB-12FA1A52FB56}"/>
              </a:ext>
            </a:extLst>
          </p:cNvPr>
          <p:cNvGrpSpPr/>
          <p:nvPr/>
        </p:nvGrpSpPr>
        <p:grpSpPr>
          <a:xfrm>
            <a:off x="6058604" y="2315959"/>
            <a:ext cx="1401622" cy="1237300"/>
            <a:chOff x="5957796" y="2630383"/>
            <a:chExt cx="1401622" cy="1237300"/>
          </a:xfrm>
        </p:grpSpPr>
        <p:grpSp>
          <p:nvGrpSpPr>
            <p:cNvPr id="31" name="Group 30">
              <a:extLst>
                <a:ext uri="{FF2B5EF4-FFF2-40B4-BE49-F238E27FC236}">
                  <a16:creationId xmlns:a16="http://schemas.microsoft.com/office/drawing/2014/main" id="{DF587869-F3DD-4935-842E-CEE527EA3A02}"/>
                </a:ext>
              </a:extLst>
            </p:cNvPr>
            <p:cNvGrpSpPr/>
            <p:nvPr/>
          </p:nvGrpSpPr>
          <p:grpSpPr>
            <a:xfrm>
              <a:off x="5957796" y="2630383"/>
              <a:ext cx="1401622" cy="1237300"/>
              <a:chOff x="4207251" y="1994175"/>
              <a:chExt cx="1866627" cy="1647788"/>
            </a:xfrm>
          </p:grpSpPr>
          <p:grpSp>
            <p:nvGrpSpPr>
              <p:cNvPr id="32" name="Group 31">
                <a:extLst>
                  <a:ext uri="{FF2B5EF4-FFF2-40B4-BE49-F238E27FC236}">
                    <a16:creationId xmlns:a16="http://schemas.microsoft.com/office/drawing/2014/main" id="{3B35050D-A15E-4EFC-B260-C12D73E9EDF9}"/>
                  </a:ext>
                </a:extLst>
              </p:cNvPr>
              <p:cNvGrpSpPr/>
              <p:nvPr/>
            </p:nvGrpSpPr>
            <p:grpSpPr>
              <a:xfrm>
                <a:off x="4609363" y="1994176"/>
                <a:ext cx="1464515" cy="1313121"/>
                <a:chOff x="4681104" y="2264735"/>
                <a:chExt cx="1464515" cy="1313121"/>
              </a:xfrm>
            </p:grpSpPr>
            <p:cxnSp>
              <p:nvCxnSpPr>
                <p:cNvPr id="36" name="Straight Connector 35">
                  <a:extLst>
                    <a:ext uri="{FF2B5EF4-FFF2-40B4-BE49-F238E27FC236}">
                      <a16:creationId xmlns:a16="http://schemas.microsoft.com/office/drawing/2014/main" id="{1D8DB3A1-3800-4B01-AB9C-7B8ED83FB638}"/>
                    </a:ext>
                  </a:extLst>
                </p:cNvPr>
                <p:cNvCxnSpPr/>
                <p:nvPr/>
              </p:nvCxnSpPr>
              <p:spPr>
                <a:xfrm>
                  <a:off x="4681104" y="2264735"/>
                  <a:ext cx="0" cy="1313121"/>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CDAE9C7A-0BF0-44F1-85D4-DE87CD163B4F}"/>
                    </a:ext>
                  </a:extLst>
                </p:cNvPr>
                <p:cNvCxnSpPr/>
                <p:nvPr/>
              </p:nvCxnSpPr>
              <p:spPr>
                <a:xfrm>
                  <a:off x="4681104" y="3577856"/>
                  <a:ext cx="1464515"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34" name="TextBox 33">
                <a:extLst>
                  <a:ext uri="{FF2B5EF4-FFF2-40B4-BE49-F238E27FC236}">
                    <a16:creationId xmlns:a16="http://schemas.microsoft.com/office/drawing/2014/main" id="{D5F85B7F-6F4E-45BB-93B7-274306D70CA2}"/>
                  </a:ext>
                </a:extLst>
              </p:cNvPr>
              <p:cNvSpPr txBox="1"/>
              <p:nvPr/>
            </p:nvSpPr>
            <p:spPr>
              <a:xfrm>
                <a:off x="4609362" y="3314055"/>
                <a:ext cx="1464513" cy="327908"/>
              </a:xfrm>
              <a:prstGeom prst="rect">
                <a:avLst/>
              </a:prstGeom>
              <a:noFill/>
            </p:spPr>
            <p:txBody>
              <a:bodyPr wrap="square">
                <a:spAutoFit/>
              </a:bodyPr>
              <a:lstStyle/>
              <a:p>
                <a:pPr algn="ctr"/>
                <a:r>
                  <a:rPr lang="de-DE" sz="1000" dirty="0"/>
                  <a:t>Tube radius</a:t>
                </a:r>
                <a:endParaRPr lang="LID4096" sz="1000" dirty="0"/>
              </a:p>
            </p:txBody>
          </p:sp>
          <p:sp>
            <p:nvSpPr>
              <p:cNvPr id="35" name="TextBox 34">
                <a:extLst>
                  <a:ext uri="{FF2B5EF4-FFF2-40B4-BE49-F238E27FC236}">
                    <a16:creationId xmlns:a16="http://schemas.microsoft.com/office/drawing/2014/main" id="{CF1DC3B1-E215-4101-AFF5-3B2FB216554C}"/>
                  </a:ext>
                </a:extLst>
              </p:cNvPr>
              <p:cNvSpPr txBox="1"/>
              <p:nvPr/>
            </p:nvSpPr>
            <p:spPr>
              <a:xfrm>
                <a:off x="4207251" y="1994175"/>
                <a:ext cx="450873" cy="1313123"/>
              </a:xfrm>
              <a:prstGeom prst="rect">
                <a:avLst/>
              </a:prstGeom>
              <a:noFill/>
            </p:spPr>
            <p:txBody>
              <a:bodyPr vert="vert270" wrap="square">
                <a:spAutoFit/>
              </a:bodyPr>
              <a:lstStyle/>
              <a:p>
                <a:pPr algn="ctr"/>
                <a:r>
                  <a:rPr lang="en-GB" sz="1000" dirty="0"/>
                  <a:t>Drop mass</a:t>
                </a:r>
                <a:endParaRPr lang="LID4096" sz="1000" dirty="0"/>
              </a:p>
            </p:txBody>
          </p:sp>
        </p:grpSp>
        <p:sp>
          <p:nvSpPr>
            <p:cNvPr id="49" name="Freeform: Shape 48">
              <a:extLst>
                <a:ext uri="{FF2B5EF4-FFF2-40B4-BE49-F238E27FC236}">
                  <a16:creationId xmlns:a16="http://schemas.microsoft.com/office/drawing/2014/main" id="{A936F732-47A7-40C5-8B63-3A99C851C918}"/>
                </a:ext>
              </a:extLst>
            </p:cNvPr>
            <p:cNvSpPr/>
            <p:nvPr/>
          </p:nvSpPr>
          <p:spPr>
            <a:xfrm>
              <a:off x="6268063" y="2984863"/>
              <a:ext cx="855133" cy="533298"/>
            </a:xfrm>
            <a:custGeom>
              <a:avLst/>
              <a:gdLst>
                <a:gd name="connsiteX0" fmla="*/ 0 w 855133"/>
                <a:gd name="connsiteY0" fmla="*/ 501950 h 519380"/>
                <a:gd name="connsiteX1" fmla="*/ 169333 w 855133"/>
                <a:gd name="connsiteY1" fmla="*/ 468083 h 519380"/>
                <a:gd name="connsiteX2" fmla="*/ 491067 w 855133"/>
                <a:gd name="connsiteY2" fmla="*/ 70150 h 519380"/>
                <a:gd name="connsiteX3" fmla="*/ 855133 w 855133"/>
                <a:gd name="connsiteY3" fmla="*/ 2416 h 519380"/>
                <a:gd name="connsiteX0" fmla="*/ 0 w 855133"/>
                <a:gd name="connsiteY0" fmla="*/ 501950 h 512242"/>
                <a:gd name="connsiteX1" fmla="*/ 173489 w 855133"/>
                <a:gd name="connsiteY1" fmla="*/ 447301 h 512242"/>
                <a:gd name="connsiteX2" fmla="*/ 491067 w 855133"/>
                <a:gd name="connsiteY2" fmla="*/ 70150 h 512242"/>
                <a:gd name="connsiteX3" fmla="*/ 855133 w 855133"/>
                <a:gd name="connsiteY3" fmla="*/ 2416 h 512242"/>
                <a:gd name="connsiteX0" fmla="*/ 0 w 855133"/>
                <a:gd name="connsiteY0" fmla="*/ 526888 h 533298"/>
                <a:gd name="connsiteX1" fmla="*/ 173489 w 855133"/>
                <a:gd name="connsiteY1" fmla="*/ 447301 h 533298"/>
                <a:gd name="connsiteX2" fmla="*/ 491067 w 855133"/>
                <a:gd name="connsiteY2" fmla="*/ 70150 h 533298"/>
                <a:gd name="connsiteX3" fmla="*/ 855133 w 855133"/>
                <a:gd name="connsiteY3" fmla="*/ 2416 h 533298"/>
              </a:gdLst>
              <a:ahLst/>
              <a:cxnLst>
                <a:cxn ang="0">
                  <a:pos x="connsiteX0" y="connsiteY0"/>
                </a:cxn>
                <a:cxn ang="0">
                  <a:pos x="connsiteX1" y="connsiteY1"/>
                </a:cxn>
                <a:cxn ang="0">
                  <a:pos x="connsiteX2" y="connsiteY2"/>
                </a:cxn>
                <a:cxn ang="0">
                  <a:pos x="connsiteX3" y="connsiteY3"/>
                </a:cxn>
              </a:cxnLst>
              <a:rect l="l" t="t" r="r" b="b"/>
              <a:pathLst>
                <a:path w="855133" h="533298">
                  <a:moveTo>
                    <a:pt x="0" y="526888"/>
                  </a:moveTo>
                  <a:cubicBezTo>
                    <a:pt x="43744" y="545938"/>
                    <a:pt x="91644" y="523424"/>
                    <a:pt x="173489" y="447301"/>
                  </a:cubicBezTo>
                  <a:cubicBezTo>
                    <a:pt x="255334" y="371178"/>
                    <a:pt x="376767" y="147761"/>
                    <a:pt x="491067" y="70150"/>
                  </a:cubicBezTo>
                  <a:cubicBezTo>
                    <a:pt x="605367" y="-7461"/>
                    <a:pt x="730250" y="-2523"/>
                    <a:pt x="855133" y="2416"/>
                  </a:cubicBezTo>
                </a:path>
              </a:pathLst>
            </a:cu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sp>
        <p:nvSpPr>
          <p:cNvPr id="51" name="TextBox 50">
            <a:extLst>
              <a:ext uri="{FF2B5EF4-FFF2-40B4-BE49-F238E27FC236}">
                <a16:creationId xmlns:a16="http://schemas.microsoft.com/office/drawing/2014/main" id="{1EA14ABE-0E73-43C9-B5BD-6A4E354FA9C1}"/>
              </a:ext>
            </a:extLst>
          </p:cNvPr>
          <p:cNvSpPr txBox="1"/>
          <p:nvPr/>
        </p:nvSpPr>
        <p:spPr>
          <a:xfrm>
            <a:off x="1248834" y="3662921"/>
            <a:ext cx="9694332" cy="307777"/>
          </a:xfrm>
          <a:prstGeom prst="rect">
            <a:avLst/>
          </a:prstGeom>
          <a:solidFill>
            <a:srgbClr val="E0DFF1"/>
          </a:solidFill>
        </p:spPr>
        <p:txBody>
          <a:bodyPr wrap="square" rtlCol="0">
            <a:spAutoFit/>
          </a:bodyPr>
          <a:lstStyle/>
          <a:p>
            <a:pPr algn="ctr"/>
            <a:r>
              <a:rPr lang="en-GB" sz="1400" b="1" dirty="0"/>
              <a:t>Pros</a:t>
            </a:r>
            <a:endParaRPr lang="LID4096" sz="1400" b="1" dirty="0"/>
          </a:p>
        </p:txBody>
      </p:sp>
      <p:sp>
        <p:nvSpPr>
          <p:cNvPr id="53" name="TextBox 52">
            <a:extLst>
              <a:ext uri="{FF2B5EF4-FFF2-40B4-BE49-F238E27FC236}">
                <a16:creationId xmlns:a16="http://schemas.microsoft.com/office/drawing/2014/main" id="{72F8EE60-61F4-4290-96EB-643B1F98AE32}"/>
              </a:ext>
            </a:extLst>
          </p:cNvPr>
          <p:cNvSpPr txBox="1"/>
          <p:nvPr/>
        </p:nvSpPr>
        <p:spPr>
          <a:xfrm>
            <a:off x="1248834" y="5006199"/>
            <a:ext cx="9694332" cy="307777"/>
          </a:xfrm>
          <a:prstGeom prst="rect">
            <a:avLst/>
          </a:prstGeom>
          <a:solidFill>
            <a:srgbClr val="E0DFF1"/>
          </a:solidFill>
        </p:spPr>
        <p:txBody>
          <a:bodyPr wrap="square" rtlCol="0">
            <a:spAutoFit/>
          </a:bodyPr>
          <a:lstStyle/>
          <a:p>
            <a:pPr algn="ctr"/>
            <a:r>
              <a:rPr lang="en-GB" sz="1400" b="1" dirty="0"/>
              <a:t>Cons</a:t>
            </a:r>
            <a:endParaRPr lang="LID4096" sz="1400" b="1" dirty="0"/>
          </a:p>
        </p:txBody>
      </p:sp>
      <p:grpSp>
        <p:nvGrpSpPr>
          <p:cNvPr id="54" name="Group 53">
            <a:extLst>
              <a:ext uri="{FF2B5EF4-FFF2-40B4-BE49-F238E27FC236}">
                <a16:creationId xmlns:a16="http://schemas.microsoft.com/office/drawing/2014/main" id="{3F442C12-047F-4835-8A8D-03FD6E5C2190}"/>
              </a:ext>
            </a:extLst>
          </p:cNvPr>
          <p:cNvGrpSpPr/>
          <p:nvPr/>
        </p:nvGrpSpPr>
        <p:grpSpPr>
          <a:xfrm>
            <a:off x="8498830" y="2331611"/>
            <a:ext cx="1401622" cy="1210949"/>
            <a:chOff x="4207251" y="1994175"/>
            <a:chExt cx="1866627" cy="1612696"/>
          </a:xfrm>
        </p:grpSpPr>
        <p:grpSp>
          <p:nvGrpSpPr>
            <p:cNvPr id="55" name="Group 54">
              <a:extLst>
                <a:ext uri="{FF2B5EF4-FFF2-40B4-BE49-F238E27FC236}">
                  <a16:creationId xmlns:a16="http://schemas.microsoft.com/office/drawing/2014/main" id="{AA7B2209-500D-45ED-81F7-79F605D95CA8}"/>
                </a:ext>
              </a:extLst>
            </p:cNvPr>
            <p:cNvGrpSpPr/>
            <p:nvPr/>
          </p:nvGrpSpPr>
          <p:grpSpPr>
            <a:xfrm>
              <a:off x="4609363" y="1994176"/>
              <a:ext cx="1464515" cy="1313121"/>
              <a:chOff x="4681104" y="2264735"/>
              <a:chExt cx="1464515" cy="1313121"/>
            </a:xfrm>
          </p:grpSpPr>
          <p:cxnSp>
            <p:nvCxnSpPr>
              <p:cNvPr id="59" name="Straight Connector 58">
                <a:extLst>
                  <a:ext uri="{FF2B5EF4-FFF2-40B4-BE49-F238E27FC236}">
                    <a16:creationId xmlns:a16="http://schemas.microsoft.com/office/drawing/2014/main" id="{3E6B7B7C-EC9B-4206-A436-452F6F809A93}"/>
                  </a:ext>
                </a:extLst>
              </p:cNvPr>
              <p:cNvCxnSpPr/>
              <p:nvPr/>
            </p:nvCxnSpPr>
            <p:spPr>
              <a:xfrm>
                <a:off x="4681104" y="2264735"/>
                <a:ext cx="0" cy="1313121"/>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D37DCE79-48D0-4B66-8609-FC1940680D65}"/>
                  </a:ext>
                </a:extLst>
              </p:cNvPr>
              <p:cNvCxnSpPr/>
              <p:nvPr/>
            </p:nvCxnSpPr>
            <p:spPr>
              <a:xfrm>
                <a:off x="4681104" y="3577856"/>
                <a:ext cx="1464515" cy="0"/>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56" name="Straight Connector 55">
              <a:extLst>
                <a:ext uri="{FF2B5EF4-FFF2-40B4-BE49-F238E27FC236}">
                  <a16:creationId xmlns:a16="http://schemas.microsoft.com/office/drawing/2014/main" id="{D819DE36-7B9E-4A0C-82BB-0210F7BC3A72}"/>
                </a:ext>
              </a:extLst>
            </p:cNvPr>
            <p:cNvCxnSpPr>
              <a:cxnSpLocks/>
            </p:cNvCxnSpPr>
            <p:nvPr/>
          </p:nvCxnSpPr>
          <p:spPr>
            <a:xfrm flipV="1">
              <a:off x="4609365" y="2061958"/>
              <a:ext cx="849927" cy="1068565"/>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49C645D-13B4-4961-AF94-F78E6D4FB6F4}"/>
                </a:ext>
              </a:extLst>
            </p:cNvPr>
            <p:cNvSpPr txBox="1"/>
            <p:nvPr/>
          </p:nvSpPr>
          <p:spPr>
            <a:xfrm>
              <a:off x="4609362" y="3314055"/>
              <a:ext cx="1464514" cy="292816"/>
            </a:xfrm>
            <a:prstGeom prst="rect">
              <a:avLst/>
            </a:prstGeom>
            <a:noFill/>
          </p:spPr>
          <p:txBody>
            <a:bodyPr wrap="square">
              <a:spAutoFit/>
            </a:bodyPr>
            <a:lstStyle/>
            <a:p>
              <a:pPr algn="ctr"/>
              <a:r>
                <a:rPr lang="de-DE" sz="1000" dirty="0"/>
                <a:t>Discharge</a:t>
              </a:r>
              <a:endParaRPr lang="LID4096" sz="1000" dirty="0"/>
            </a:p>
          </p:txBody>
        </p:sp>
        <p:sp>
          <p:nvSpPr>
            <p:cNvPr id="58" name="TextBox 57">
              <a:extLst>
                <a:ext uri="{FF2B5EF4-FFF2-40B4-BE49-F238E27FC236}">
                  <a16:creationId xmlns:a16="http://schemas.microsoft.com/office/drawing/2014/main" id="{D986C014-FA08-4DFE-A91C-D427FF79CD2A}"/>
                </a:ext>
              </a:extLst>
            </p:cNvPr>
            <p:cNvSpPr txBox="1"/>
            <p:nvPr/>
          </p:nvSpPr>
          <p:spPr>
            <a:xfrm>
              <a:off x="4207251" y="1994175"/>
              <a:ext cx="402622" cy="1313123"/>
            </a:xfrm>
            <a:prstGeom prst="rect">
              <a:avLst/>
            </a:prstGeom>
            <a:noFill/>
          </p:spPr>
          <p:txBody>
            <a:bodyPr vert="vert270" wrap="square">
              <a:spAutoFit/>
            </a:bodyPr>
            <a:lstStyle/>
            <a:p>
              <a:pPr algn="ctr"/>
              <a:r>
                <a:rPr lang="en-GB" sz="1000" dirty="0"/>
                <a:t>Drip rate</a:t>
              </a:r>
              <a:endParaRPr lang="LID4096" sz="1000" dirty="0"/>
            </a:p>
          </p:txBody>
        </p:sp>
      </p:grpSp>
      <p:cxnSp>
        <p:nvCxnSpPr>
          <p:cNvPr id="63" name="Straight Connector 62">
            <a:extLst>
              <a:ext uri="{FF2B5EF4-FFF2-40B4-BE49-F238E27FC236}">
                <a16:creationId xmlns:a16="http://schemas.microsoft.com/office/drawing/2014/main" id="{17AF455C-791F-47A3-A7BD-89B31BD31B7E}"/>
              </a:ext>
            </a:extLst>
          </p:cNvPr>
          <p:cNvCxnSpPr>
            <a:cxnSpLocks/>
          </p:cNvCxnSpPr>
          <p:nvPr/>
        </p:nvCxnSpPr>
        <p:spPr>
          <a:xfrm>
            <a:off x="8800769" y="3184877"/>
            <a:ext cx="319100" cy="0"/>
          </a:xfrm>
          <a:prstGeom prst="line">
            <a:avLst/>
          </a:prstGeom>
          <a:ln>
            <a:prstDash val="lgDash"/>
          </a:ln>
        </p:spPr>
        <p:style>
          <a:lnRef idx="1">
            <a:schemeClr val="accent5"/>
          </a:lnRef>
          <a:fillRef idx="0">
            <a:schemeClr val="accent5"/>
          </a:fillRef>
          <a:effectRef idx="0">
            <a:schemeClr val="accent5"/>
          </a:effectRef>
          <a:fontRef idx="minor">
            <a:schemeClr val="tx1"/>
          </a:fontRef>
        </p:style>
      </p:cxnSp>
      <p:sp>
        <p:nvSpPr>
          <p:cNvPr id="65" name="TextBox 64">
            <a:extLst>
              <a:ext uri="{FF2B5EF4-FFF2-40B4-BE49-F238E27FC236}">
                <a16:creationId xmlns:a16="http://schemas.microsoft.com/office/drawing/2014/main" id="{A357DDE1-82F6-47FA-96FF-877DEF7B92CB}"/>
              </a:ext>
            </a:extLst>
          </p:cNvPr>
          <p:cNvSpPr txBox="1"/>
          <p:nvPr/>
        </p:nvSpPr>
        <p:spPr>
          <a:xfrm>
            <a:off x="9071259" y="3080626"/>
            <a:ext cx="396262" cy="246221"/>
          </a:xfrm>
          <a:prstGeom prst="rect">
            <a:avLst/>
          </a:prstGeom>
          <a:noFill/>
        </p:spPr>
        <p:txBody>
          <a:bodyPr wrap="none" rtlCol="0">
            <a:spAutoFit/>
          </a:bodyPr>
          <a:lstStyle/>
          <a:p>
            <a:r>
              <a:rPr lang="de-DE" sz="1000" dirty="0">
                <a:solidFill>
                  <a:schemeClr val="accent5">
                    <a:lumMod val="60000"/>
                    <a:lumOff val="40000"/>
                  </a:schemeClr>
                </a:solidFill>
              </a:rPr>
              <a:t>D</a:t>
            </a:r>
            <a:r>
              <a:rPr lang="de-DE" sz="1000" baseline="-25000" dirty="0">
                <a:solidFill>
                  <a:schemeClr val="accent5">
                    <a:lumMod val="60000"/>
                    <a:lumOff val="40000"/>
                  </a:schemeClr>
                </a:solidFill>
              </a:rPr>
              <a:t>min</a:t>
            </a:r>
            <a:endParaRPr lang="en-US" sz="1000" baseline="-25000" dirty="0">
              <a:solidFill>
                <a:schemeClr val="accent5">
                  <a:lumMod val="60000"/>
                  <a:lumOff val="40000"/>
                </a:schemeClr>
              </a:solidFill>
            </a:endParaRPr>
          </a:p>
        </p:txBody>
      </p:sp>
      <p:sp>
        <p:nvSpPr>
          <p:cNvPr id="66" name="TextBox 65">
            <a:extLst>
              <a:ext uri="{FF2B5EF4-FFF2-40B4-BE49-F238E27FC236}">
                <a16:creationId xmlns:a16="http://schemas.microsoft.com/office/drawing/2014/main" id="{011E7FBF-AEC6-46F1-AA56-E8324C9C2288}"/>
              </a:ext>
            </a:extLst>
          </p:cNvPr>
          <p:cNvSpPr txBox="1"/>
          <p:nvPr/>
        </p:nvSpPr>
        <p:spPr>
          <a:xfrm>
            <a:off x="5218548" y="6410395"/>
            <a:ext cx="1754904" cy="276999"/>
          </a:xfrm>
          <a:prstGeom prst="rect">
            <a:avLst/>
          </a:prstGeom>
          <a:noFill/>
        </p:spPr>
        <p:txBody>
          <a:bodyPr wrap="none" rtlCol="0">
            <a:spAutoFit/>
          </a:bodyPr>
          <a:lstStyle/>
          <a:p>
            <a:r>
              <a:rPr lang="en-GB" sz="1200" dirty="0">
                <a:solidFill>
                  <a:schemeClr val="accent5">
                    <a:lumMod val="60000"/>
                    <a:lumOff val="40000"/>
                  </a:schemeClr>
                </a:solidFill>
              </a:rPr>
              <a:t>Collister &amp; </a:t>
            </a:r>
            <a:r>
              <a:rPr lang="en-GB" sz="1200" dirty="0" err="1">
                <a:solidFill>
                  <a:schemeClr val="accent5">
                    <a:lumMod val="60000"/>
                    <a:lumOff val="40000"/>
                  </a:schemeClr>
                </a:solidFill>
              </a:rPr>
              <a:t>Mattey</a:t>
            </a:r>
            <a:r>
              <a:rPr lang="en-GB" sz="1200" dirty="0">
                <a:solidFill>
                  <a:schemeClr val="accent5">
                    <a:lumMod val="60000"/>
                    <a:lumOff val="40000"/>
                  </a:schemeClr>
                </a:solidFill>
              </a:rPr>
              <a:t>, 2008</a:t>
            </a:r>
            <a:endParaRPr lang="LID4096" sz="1200" dirty="0">
              <a:solidFill>
                <a:schemeClr val="accent5">
                  <a:lumMod val="60000"/>
                  <a:lumOff val="40000"/>
                </a:schemeClr>
              </a:solidFill>
            </a:endParaRPr>
          </a:p>
        </p:txBody>
      </p:sp>
      <p:sp>
        <p:nvSpPr>
          <p:cNvPr id="67" name="TextBox 66">
            <a:extLst>
              <a:ext uri="{FF2B5EF4-FFF2-40B4-BE49-F238E27FC236}">
                <a16:creationId xmlns:a16="http://schemas.microsoft.com/office/drawing/2014/main" id="{759C50DF-8087-429E-BCCA-0489AD115958}"/>
              </a:ext>
            </a:extLst>
          </p:cNvPr>
          <p:cNvSpPr txBox="1"/>
          <p:nvPr/>
        </p:nvSpPr>
        <p:spPr>
          <a:xfrm>
            <a:off x="2053007" y="6410395"/>
            <a:ext cx="1587935" cy="276999"/>
          </a:xfrm>
          <a:prstGeom prst="rect">
            <a:avLst/>
          </a:prstGeom>
          <a:noFill/>
        </p:spPr>
        <p:txBody>
          <a:bodyPr wrap="none" rtlCol="0">
            <a:spAutoFit/>
          </a:bodyPr>
          <a:lstStyle/>
          <a:p>
            <a:r>
              <a:rPr lang="en-GB" sz="1200" dirty="0">
                <a:solidFill>
                  <a:schemeClr val="accent5">
                    <a:lumMod val="60000"/>
                    <a:lumOff val="40000"/>
                  </a:schemeClr>
                </a:solidFill>
              </a:rPr>
              <a:t>Current </a:t>
            </a:r>
            <a:r>
              <a:rPr lang="en-GB" sz="1200" dirty="0" err="1">
                <a:solidFill>
                  <a:schemeClr val="accent5">
                    <a:lumMod val="60000"/>
                    <a:lumOff val="40000"/>
                  </a:schemeClr>
                </a:solidFill>
              </a:rPr>
              <a:t>StalFire</a:t>
            </a:r>
            <a:r>
              <a:rPr lang="en-GB" sz="1200" dirty="0">
                <a:solidFill>
                  <a:schemeClr val="accent5">
                    <a:lumMod val="60000"/>
                    <a:lumOff val="40000"/>
                  </a:schemeClr>
                </a:solidFill>
              </a:rPr>
              <a:t> model</a:t>
            </a:r>
            <a:endParaRPr lang="LID4096" sz="1200" dirty="0">
              <a:solidFill>
                <a:schemeClr val="accent5">
                  <a:lumMod val="60000"/>
                  <a:lumOff val="40000"/>
                </a:schemeClr>
              </a:solidFill>
            </a:endParaRPr>
          </a:p>
        </p:txBody>
      </p:sp>
      <p:sp>
        <p:nvSpPr>
          <p:cNvPr id="68" name="TextBox 67">
            <a:extLst>
              <a:ext uri="{FF2B5EF4-FFF2-40B4-BE49-F238E27FC236}">
                <a16:creationId xmlns:a16="http://schemas.microsoft.com/office/drawing/2014/main" id="{359B2D3A-E45D-4436-A856-6D5E08D1BF2F}"/>
              </a:ext>
            </a:extLst>
          </p:cNvPr>
          <p:cNvSpPr txBox="1"/>
          <p:nvPr/>
        </p:nvSpPr>
        <p:spPr>
          <a:xfrm>
            <a:off x="8483254" y="6410395"/>
            <a:ext cx="1723100" cy="276999"/>
          </a:xfrm>
          <a:prstGeom prst="rect">
            <a:avLst/>
          </a:prstGeom>
          <a:noFill/>
        </p:spPr>
        <p:txBody>
          <a:bodyPr wrap="none" rtlCol="0">
            <a:spAutoFit/>
          </a:bodyPr>
          <a:lstStyle/>
          <a:p>
            <a:r>
              <a:rPr lang="en-GB" sz="1200" dirty="0">
                <a:solidFill>
                  <a:schemeClr val="accent5">
                    <a:lumMod val="60000"/>
                    <a:lumOff val="40000"/>
                  </a:schemeClr>
                </a:solidFill>
              </a:rPr>
              <a:t>Treble &amp; Deininger, 2019</a:t>
            </a:r>
            <a:endParaRPr lang="LID4096" sz="1200" dirty="0">
              <a:solidFill>
                <a:schemeClr val="accent5">
                  <a:lumMod val="60000"/>
                  <a:lumOff val="40000"/>
                </a:schemeClr>
              </a:solidFill>
            </a:endParaRPr>
          </a:p>
        </p:txBody>
      </p:sp>
      <p:sp>
        <p:nvSpPr>
          <p:cNvPr id="4" name="Rectangle 3">
            <a:extLst>
              <a:ext uri="{FF2B5EF4-FFF2-40B4-BE49-F238E27FC236}">
                <a16:creationId xmlns:a16="http://schemas.microsoft.com/office/drawing/2014/main" id="{67174E61-B9DB-0859-8B11-67EF8E5B4290}"/>
              </a:ext>
            </a:extLst>
          </p:cNvPr>
          <p:cNvSpPr/>
          <p:nvPr/>
        </p:nvSpPr>
        <p:spPr>
          <a:xfrm>
            <a:off x="1248834" y="4077654"/>
            <a:ext cx="2851218" cy="783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D8F08725-7039-1AEB-076C-3D1CF1C9D5B0}"/>
              </a:ext>
            </a:extLst>
          </p:cNvPr>
          <p:cNvSpPr/>
          <p:nvPr/>
        </p:nvSpPr>
        <p:spPr>
          <a:xfrm>
            <a:off x="1284187" y="5386167"/>
            <a:ext cx="2851218" cy="783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Rectangle 6">
            <a:extLst>
              <a:ext uri="{FF2B5EF4-FFF2-40B4-BE49-F238E27FC236}">
                <a16:creationId xmlns:a16="http://schemas.microsoft.com/office/drawing/2014/main" id="{34E6A354-85A2-D3B3-9D81-0E1D55FB3D88}"/>
              </a:ext>
            </a:extLst>
          </p:cNvPr>
          <p:cNvSpPr/>
          <p:nvPr/>
        </p:nvSpPr>
        <p:spPr>
          <a:xfrm>
            <a:off x="4493727" y="4058563"/>
            <a:ext cx="3106608" cy="874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Rectangle 7">
            <a:extLst>
              <a:ext uri="{FF2B5EF4-FFF2-40B4-BE49-F238E27FC236}">
                <a16:creationId xmlns:a16="http://schemas.microsoft.com/office/drawing/2014/main" id="{EE09BDAB-F9A1-EDE2-63DD-4BEB94E971CF}"/>
              </a:ext>
            </a:extLst>
          </p:cNvPr>
          <p:cNvSpPr/>
          <p:nvPr/>
        </p:nvSpPr>
        <p:spPr>
          <a:xfrm>
            <a:off x="7791500" y="4024965"/>
            <a:ext cx="3106608" cy="874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6672B14E-C585-D382-EB74-4D64B65ADC76}"/>
              </a:ext>
            </a:extLst>
          </p:cNvPr>
          <p:cNvSpPr/>
          <p:nvPr/>
        </p:nvSpPr>
        <p:spPr>
          <a:xfrm>
            <a:off x="4535993" y="5386167"/>
            <a:ext cx="3106608" cy="874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39020511-DA53-7C59-D6F6-C03736BFFA79}"/>
              </a:ext>
            </a:extLst>
          </p:cNvPr>
          <p:cNvSpPr/>
          <p:nvPr/>
        </p:nvSpPr>
        <p:spPr>
          <a:xfrm>
            <a:off x="7716086" y="5420932"/>
            <a:ext cx="3106608" cy="874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3554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45" grpId="0" animBg="1"/>
      <p:bldP spid="51" grpId="0" animBg="1"/>
      <p:bldP spid="53" grpId="0" animBg="1"/>
      <p:bldP spid="65" grpId="0"/>
      <p:bldP spid="66" grpId="0"/>
      <p:bldP spid="67" grpId="0"/>
      <p:bldP spid="68" grpId="0"/>
      <p:bldP spid="4" grpId="0" animBg="1"/>
      <p:bldP spid="6" grpId="0" animBg="1"/>
      <p:bldP spid="7" grpId="0" animBg="1"/>
      <p:bldP spid="8" grpId="0" animBg="1"/>
      <p:bldP spid="9"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6340A-EF67-ADE8-5D08-777F92CFC35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4570F4C-B043-4C55-9EDB-8E2FAAF7CF4E}"/>
              </a:ext>
            </a:extLst>
          </p:cNvPr>
          <p:cNvSpPr/>
          <p:nvPr/>
        </p:nvSpPr>
        <p:spPr>
          <a:xfrm>
            <a:off x="9457785" y="1853886"/>
            <a:ext cx="562809" cy="333214"/>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3119FC-1081-7C0F-C168-BC879959728A}"/>
              </a:ext>
            </a:extLst>
          </p:cNvPr>
          <p:cNvSpPr>
            <a:spLocks noGrp="1"/>
          </p:cNvSpPr>
          <p:nvPr>
            <p:ph type="title"/>
          </p:nvPr>
        </p:nvSpPr>
        <p:spPr/>
        <p:txBody>
          <a:bodyPr>
            <a:normAutofit fontScale="90000"/>
          </a:bodyPr>
          <a:lstStyle/>
          <a:p>
            <a:r>
              <a:rPr lang="en-GB" dirty="0"/>
              <a:t>The soil layer</a:t>
            </a:r>
            <a:endParaRPr lang="LID4096" dirty="0"/>
          </a:p>
        </p:txBody>
      </p:sp>
      <p:grpSp>
        <p:nvGrpSpPr>
          <p:cNvPr id="3" name="Group 2">
            <a:extLst>
              <a:ext uri="{FF2B5EF4-FFF2-40B4-BE49-F238E27FC236}">
                <a16:creationId xmlns:a16="http://schemas.microsoft.com/office/drawing/2014/main" id="{A51559C1-C837-E806-F23F-9D666411C63A}"/>
              </a:ext>
            </a:extLst>
          </p:cNvPr>
          <p:cNvGrpSpPr/>
          <p:nvPr/>
        </p:nvGrpSpPr>
        <p:grpSpPr>
          <a:xfrm>
            <a:off x="2327580" y="1524656"/>
            <a:ext cx="2988732" cy="5011354"/>
            <a:chOff x="2336801" y="1313245"/>
            <a:chExt cx="2988732" cy="5011354"/>
          </a:xfrm>
        </p:grpSpPr>
        <p:pic>
          <p:nvPicPr>
            <p:cNvPr id="4" name="Picture 4" descr="Frontiers | Magnetic Mineralogy of Speleothems From Tropical-Subtropical  Sites of South America">
              <a:extLst>
                <a:ext uri="{FF2B5EF4-FFF2-40B4-BE49-F238E27FC236}">
                  <a16:creationId xmlns:a16="http://schemas.microsoft.com/office/drawing/2014/main" id="{DCAA3294-568B-833D-8FCB-61E6D0941DB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630"/>
            <a:stretch/>
          </p:blipFill>
          <p:spPr bwMode="auto">
            <a:xfrm>
              <a:off x="2336801" y="1962666"/>
              <a:ext cx="2988732" cy="4361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eavy Rain Weather Icon Clip Art at Clker.com - vector clip art online,  royalty free &amp; public domain">
              <a:extLst>
                <a:ext uri="{FF2B5EF4-FFF2-40B4-BE49-F238E27FC236}">
                  <a16:creationId xmlns:a16="http://schemas.microsoft.com/office/drawing/2014/main" id="{3A8A3A21-2D04-FBA9-6848-4DD609CA3BEF}"/>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531532" y="1313245"/>
              <a:ext cx="1514581" cy="15145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EE77F8E-B6FE-5269-FA67-29B533F016D5}"/>
                </a:ext>
              </a:extLst>
            </p:cNvPr>
            <p:cNvSpPr/>
            <p:nvPr/>
          </p:nvSpPr>
          <p:spPr>
            <a:xfrm>
              <a:off x="3572933" y="3073400"/>
              <a:ext cx="1608667" cy="219401"/>
            </a:xfrm>
            <a:prstGeom prst="rect">
              <a:avLst/>
            </a:prstGeom>
            <a:solidFill>
              <a:srgbClr val="8CE7FD"/>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soil water</a:t>
              </a:r>
              <a:endParaRPr lang="en-US" sz="1400" dirty="0">
                <a:solidFill>
                  <a:schemeClr val="tx1"/>
                </a:solidFill>
              </a:endParaRPr>
            </a:p>
          </p:txBody>
        </p:sp>
        <p:sp>
          <p:nvSpPr>
            <p:cNvPr id="7" name="Arrow: Down 6">
              <a:extLst>
                <a:ext uri="{FF2B5EF4-FFF2-40B4-BE49-F238E27FC236}">
                  <a16:creationId xmlns:a16="http://schemas.microsoft.com/office/drawing/2014/main" id="{52488049-5C9D-E038-25DD-FF2A3BF6845C}"/>
                </a:ext>
              </a:extLst>
            </p:cNvPr>
            <p:cNvSpPr/>
            <p:nvPr/>
          </p:nvSpPr>
          <p:spPr>
            <a:xfrm>
              <a:off x="3704166" y="3275868"/>
              <a:ext cx="135467" cy="1514581"/>
            </a:xfrm>
            <a:prstGeom prst="downArrow">
              <a:avLst/>
            </a:prstGeom>
            <a:solidFill>
              <a:srgbClr val="37D6FE"/>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Connector: Curved 7">
            <a:extLst>
              <a:ext uri="{FF2B5EF4-FFF2-40B4-BE49-F238E27FC236}">
                <a16:creationId xmlns:a16="http://schemas.microsoft.com/office/drawing/2014/main" id="{4F8E36DC-541D-B72E-591A-7B7A73FF5AB0}"/>
              </a:ext>
            </a:extLst>
          </p:cNvPr>
          <p:cNvCxnSpPr>
            <a:cxnSpLocks/>
          </p:cNvCxnSpPr>
          <p:nvPr/>
        </p:nvCxnSpPr>
        <p:spPr>
          <a:xfrm rot="5400000" flipH="1" flipV="1">
            <a:off x="3466365" y="3013898"/>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9" name="Connector: Curved 8">
            <a:extLst>
              <a:ext uri="{FF2B5EF4-FFF2-40B4-BE49-F238E27FC236}">
                <a16:creationId xmlns:a16="http://schemas.microsoft.com/office/drawing/2014/main" id="{A6E20AA7-C9C0-8BC0-6D6A-915451A9F032}"/>
              </a:ext>
            </a:extLst>
          </p:cNvPr>
          <p:cNvCxnSpPr>
            <a:cxnSpLocks/>
          </p:cNvCxnSpPr>
          <p:nvPr/>
        </p:nvCxnSpPr>
        <p:spPr>
          <a:xfrm rot="5400000" flipH="1" flipV="1">
            <a:off x="3601832" y="3013106"/>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10" name="Connector: Curved 9">
            <a:extLst>
              <a:ext uri="{FF2B5EF4-FFF2-40B4-BE49-F238E27FC236}">
                <a16:creationId xmlns:a16="http://schemas.microsoft.com/office/drawing/2014/main" id="{7C09836D-8753-3738-F2B5-D2FB993F6C13}"/>
              </a:ext>
            </a:extLst>
          </p:cNvPr>
          <p:cNvCxnSpPr>
            <a:cxnSpLocks/>
          </p:cNvCxnSpPr>
          <p:nvPr/>
        </p:nvCxnSpPr>
        <p:spPr>
          <a:xfrm rot="5400000" flipH="1" flipV="1">
            <a:off x="3726239" y="2996903"/>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8E6CC6E3-DDEB-4E8D-C5E5-E093D82920DC}"/>
              </a:ext>
            </a:extLst>
          </p:cNvPr>
          <p:cNvSpPr txBox="1"/>
          <p:nvPr/>
        </p:nvSpPr>
        <p:spPr>
          <a:xfrm>
            <a:off x="3301915" y="2485885"/>
            <a:ext cx="1571584" cy="307777"/>
          </a:xfrm>
          <a:prstGeom prst="rect">
            <a:avLst/>
          </a:prstGeom>
          <a:solidFill>
            <a:schemeClr val="accent5">
              <a:lumMod val="40000"/>
              <a:lumOff val="60000"/>
            </a:schemeClr>
          </a:solidFill>
        </p:spPr>
        <p:txBody>
          <a:bodyPr wrap="none" rtlCol="0">
            <a:spAutoFit/>
          </a:bodyPr>
          <a:lstStyle/>
          <a:p>
            <a:r>
              <a:rPr lang="de-DE" sz="1400" dirty="0"/>
              <a:t>evapotranspiration</a:t>
            </a:r>
            <a:endParaRPr lang="en-US" sz="1400" dirty="0"/>
          </a:p>
        </p:txBody>
      </p:sp>
      <p:sp>
        <p:nvSpPr>
          <p:cNvPr id="14" name="TextBox 13">
            <a:extLst>
              <a:ext uri="{FF2B5EF4-FFF2-40B4-BE49-F238E27FC236}">
                <a16:creationId xmlns:a16="http://schemas.microsoft.com/office/drawing/2014/main" id="{F8442974-EA8B-F297-F517-62CA333AED76}"/>
              </a:ext>
            </a:extLst>
          </p:cNvPr>
          <p:cNvSpPr txBox="1"/>
          <p:nvPr/>
        </p:nvSpPr>
        <p:spPr>
          <a:xfrm>
            <a:off x="2731521" y="3289194"/>
            <a:ext cx="713657" cy="307777"/>
          </a:xfrm>
          <a:prstGeom prst="rect">
            <a:avLst/>
          </a:prstGeom>
          <a:solidFill>
            <a:schemeClr val="accent5">
              <a:lumMod val="40000"/>
              <a:lumOff val="60000"/>
            </a:schemeClr>
          </a:solidFill>
        </p:spPr>
        <p:txBody>
          <a:bodyPr wrap="none" rtlCol="0">
            <a:spAutoFit/>
          </a:bodyPr>
          <a:lstStyle/>
          <a:p>
            <a:r>
              <a:rPr lang="de-DE" sz="1400" dirty="0"/>
              <a:t>mixing</a:t>
            </a:r>
            <a:endParaRPr lang="en-US" sz="1400" dirty="0"/>
          </a:p>
        </p:txBody>
      </p:sp>
      <p:sp>
        <p:nvSpPr>
          <p:cNvPr id="15" name="TextBox 14">
            <a:extLst>
              <a:ext uri="{FF2B5EF4-FFF2-40B4-BE49-F238E27FC236}">
                <a16:creationId xmlns:a16="http://schemas.microsoft.com/office/drawing/2014/main" id="{F12187F2-A647-BDBF-A89C-B20FE0FE6325}"/>
              </a:ext>
            </a:extLst>
          </p:cNvPr>
          <p:cNvSpPr txBox="1"/>
          <p:nvPr/>
        </p:nvSpPr>
        <p:spPr>
          <a:xfrm>
            <a:off x="3872744" y="3749786"/>
            <a:ext cx="984500" cy="307777"/>
          </a:xfrm>
          <a:prstGeom prst="rect">
            <a:avLst/>
          </a:prstGeom>
          <a:solidFill>
            <a:schemeClr val="accent5">
              <a:lumMod val="40000"/>
              <a:lumOff val="60000"/>
            </a:schemeClr>
          </a:solidFill>
        </p:spPr>
        <p:txBody>
          <a:bodyPr wrap="none" rtlCol="0">
            <a:spAutoFit/>
          </a:bodyPr>
          <a:lstStyle/>
          <a:p>
            <a:r>
              <a:rPr lang="de-DE" sz="1400" dirty="0"/>
              <a:t>water flow</a:t>
            </a:r>
            <a:endParaRPr lang="en-US" sz="1400" dirty="0"/>
          </a:p>
        </p:txBody>
      </p:sp>
      <p:sp>
        <p:nvSpPr>
          <p:cNvPr id="16" name="TextBox 15">
            <a:extLst>
              <a:ext uri="{FF2B5EF4-FFF2-40B4-BE49-F238E27FC236}">
                <a16:creationId xmlns:a16="http://schemas.microsoft.com/office/drawing/2014/main" id="{04425278-7502-2E1B-CFB6-678B94ED598B}"/>
              </a:ext>
            </a:extLst>
          </p:cNvPr>
          <p:cNvSpPr txBox="1"/>
          <p:nvPr/>
        </p:nvSpPr>
        <p:spPr>
          <a:xfrm>
            <a:off x="5351112" y="3240622"/>
            <a:ext cx="1227708" cy="307777"/>
          </a:xfrm>
          <a:prstGeom prst="rect">
            <a:avLst/>
          </a:prstGeom>
          <a:solidFill>
            <a:schemeClr val="accent5">
              <a:lumMod val="40000"/>
              <a:lumOff val="60000"/>
            </a:schemeClr>
          </a:solidFill>
        </p:spPr>
        <p:txBody>
          <a:bodyPr wrap="none" rtlCol="0">
            <a:spAutoFit/>
          </a:bodyPr>
          <a:lstStyle/>
          <a:p>
            <a:r>
              <a:rPr lang="de-DE" sz="1400" dirty="0"/>
              <a:t>water storage</a:t>
            </a:r>
            <a:endParaRPr lang="en-US" sz="1400" dirty="0"/>
          </a:p>
        </p:txBody>
      </p:sp>
      <p:sp>
        <p:nvSpPr>
          <p:cNvPr id="17" name="TextBox 16">
            <a:extLst>
              <a:ext uri="{FF2B5EF4-FFF2-40B4-BE49-F238E27FC236}">
                <a16:creationId xmlns:a16="http://schemas.microsoft.com/office/drawing/2014/main" id="{3B021280-87C8-ECC1-67ED-937C6DFB1215}"/>
              </a:ext>
            </a:extLst>
          </p:cNvPr>
          <p:cNvSpPr txBox="1"/>
          <p:nvPr/>
        </p:nvSpPr>
        <p:spPr>
          <a:xfrm>
            <a:off x="1856292" y="1461021"/>
            <a:ext cx="1170577" cy="307777"/>
          </a:xfrm>
          <a:prstGeom prst="rect">
            <a:avLst/>
          </a:prstGeom>
          <a:solidFill>
            <a:schemeClr val="accent5">
              <a:lumMod val="40000"/>
              <a:lumOff val="60000"/>
            </a:schemeClr>
          </a:solidFill>
        </p:spPr>
        <p:txBody>
          <a:bodyPr wrap="none" rtlCol="0">
            <a:spAutoFit/>
          </a:bodyPr>
          <a:lstStyle/>
          <a:p>
            <a:r>
              <a:rPr lang="de-DE" sz="1400" dirty="0"/>
              <a:t>precipitation</a:t>
            </a:r>
            <a:endParaRPr lang="en-US" sz="1400" dirty="0"/>
          </a:p>
        </p:txBody>
      </p:sp>
      <p:sp>
        <p:nvSpPr>
          <p:cNvPr id="19" name="Rectangle 18">
            <a:extLst>
              <a:ext uri="{FF2B5EF4-FFF2-40B4-BE49-F238E27FC236}">
                <a16:creationId xmlns:a16="http://schemas.microsoft.com/office/drawing/2014/main" id="{DCFBC681-7AFA-699A-962D-DF5D9922545F}"/>
              </a:ext>
            </a:extLst>
          </p:cNvPr>
          <p:cNvSpPr/>
          <p:nvPr/>
        </p:nvSpPr>
        <p:spPr>
          <a:xfrm>
            <a:off x="7585850" y="2384254"/>
            <a:ext cx="2441920" cy="553155"/>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0" name="TextBox 19">
            <a:extLst>
              <a:ext uri="{FF2B5EF4-FFF2-40B4-BE49-F238E27FC236}">
                <a16:creationId xmlns:a16="http://schemas.microsoft.com/office/drawing/2014/main" id="{8C108748-ECF9-5083-3ED5-B9B31284E9F5}"/>
              </a:ext>
            </a:extLst>
          </p:cNvPr>
          <p:cNvSpPr txBox="1"/>
          <p:nvPr/>
        </p:nvSpPr>
        <p:spPr>
          <a:xfrm>
            <a:off x="8475356" y="1826012"/>
            <a:ext cx="689420"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Prcp</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1" name="Rectangle 20">
            <a:extLst>
              <a:ext uri="{FF2B5EF4-FFF2-40B4-BE49-F238E27FC236}">
                <a16:creationId xmlns:a16="http://schemas.microsoft.com/office/drawing/2014/main" id="{AD1A467B-A093-6652-049F-3BA7F1648415}"/>
              </a:ext>
            </a:extLst>
          </p:cNvPr>
          <p:cNvSpPr/>
          <p:nvPr/>
        </p:nvSpPr>
        <p:spPr>
          <a:xfrm rot="5400000">
            <a:off x="8669219" y="2282981"/>
            <a:ext cx="298526" cy="140901"/>
          </a:xfrm>
          <a:prstGeom prst="rect">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2" name="Rectangle 21">
            <a:extLst>
              <a:ext uri="{FF2B5EF4-FFF2-40B4-BE49-F238E27FC236}">
                <a16:creationId xmlns:a16="http://schemas.microsoft.com/office/drawing/2014/main" id="{B144D651-7F8C-A398-FB97-869D852265A1}"/>
              </a:ext>
            </a:extLst>
          </p:cNvPr>
          <p:cNvSpPr/>
          <p:nvPr/>
        </p:nvSpPr>
        <p:spPr>
          <a:xfrm>
            <a:off x="7586524" y="2485885"/>
            <a:ext cx="2441920" cy="46126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4" name="TextBox 23">
            <a:extLst>
              <a:ext uri="{FF2B5EF4-FFF2-40B4-BE49-F238E27FC236}">
                <a16:creationId xmlns:a16="http://schemas.microsoft.com/office/drawing/2014/main" id="{894846A4-9C06-C59D-1655-B85745BBBB07}"/>
              </a:ext>
            </a:extLst>
          </p:cNvPr>
          <p:cNvSpPr txBox="1"/>
          <p:nvPr/>
        </p:nvSpPr>
        <p:spPr>
          <a:xfrm>
            <a:off x="8423455" y="2506702"/>
            <a:ext cx="782587"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S_soil</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5" name="TextBox 24">
            <a:extLst>
              <a:ext uri="{FF2B5EF4-FFF2-40B4-BE49-F238E27FC236}">
                <a16:creationId xmlns:a16="http://schemas.microsoft.com/office/drawing/2014/main" id="{EFB1F475-B411-09E2-1D64-85DE01465E03}"/>
              </a:ext>
            </a:extLst>
          </p:cNvPr>
          <p:cNvSpPr txBox="1"/>
          <p:nvPr/>
        </p:nvSpPr>
        <p:spPr>
          <a:xfrm>
            <a:off x="6875690" y="2301219"/>
            <a:ext cx="575799"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r>
              <a:rPr lang="en-GB" i="1" baseline="-25000" dirty="0">
                <a:solidFill>
                  <a:prstClr val="black"/>
                </a:solidFill>
                <a:latin typeface="Cambria Math" panose="02040503050406030204" pitchFamily="18" charset="0"/>
                <a:ea typeface="Cambria Math" panose="02040503050406030204" pitchFamily="18" charset="0"/>
              </a:rPr>
              <a:t>max</a:t>
            </a:r>
            <a:endParaRPr lang="LID4096" i="1" baseline="-25000" dirty="0">
              <a:solidFill>
                <a:prstClr val="black"/>
              </a:solidFill>
              <a:latin typeface="Cambria Math" panose="02040503050406030204" pitchFamily="18" charset="0"/>
              <a:ea typeface="Cambria Math" panose="02040503050406030204" pitchFamily="18" charset="0"/>
            </a:endParaRPr>
          </a:p>
        </p:txBody>
      </p:sp>
      <p:cxnSp>
        <p:nvCxnSpPr>
          <p:cNvPr id="26" name="Straight Connector 25">
            <a:extLst>
              <a:ext uri="{FF2B5EF4-FFF2-40B4-BE49-F238E27FC236}">
                <a16:creationId xmlns:a16="http://schemas.microsoft.com/office/drawing/2014/main" id="{B8A7D189-9D4A-A40F-AC0C-C77FB31E6721}"/>
              </a:ext>
            </a:extLst>
          </p:cNvPr>
          <p:cNvCxnSpPr/>
          <p:nvPr/>
        </p:nvCxnSpPr>
        <p:spPr>
          <a:xfrm flipH="1">
            <a:off x="7248069" y="2494511"/>
            <a:ext cx="955690" cy="0"/>
          </a:xfrm>
          <a:prstGeom prst="line">
            <a:avLst/>
          </a:prstGeom>
          <a:noFill/>
          <a:ln w="19050" cap="flat" cmpd="sng" algn="ctr">
            <a:solidFill>
              <a:sysClr val="window" lastClr="FFFFFF">
                <a:lumMod val="75000"/>
              </a:sysClr>
            </a:solidFill>
            <a:prstDash val="solid"/>
            <a:miter lim="800000"/>
          </a:ln>
          <a:effectLst/>
        </p:spPr>
      </p:cxnSp>
      <p:sp>
        <p:nvSpPr>
          <p:cNvPr id="27" name="Arrow: Down 26">
            <a:extLst>
              <a:ext uri="{FF2B5EF4-FFF2-40B4-BE49-F238E27FC236}">
                <a16:creationId xmlns:a16="http://schemas.microsoft.com/office/drawing/2014/main" id="{582B2A48-AE95-3302-76B7-40F5F9F61C4D}"/>
              </a:ext>
            </a:extLst>
          </p:cNvPr>
          <p:cNvSpPr/>
          <p:nvPr/>
        </p:nvSpPr>
        <p:spPr>
          <a:xfrm rot="10800000">
            <a:off x="9577555" y="2168051"/>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8" name="TextBox 27">
            <a:extLst>
              <a:ext uri="{FF2B5EF4-FFF2-40B4-BE49-F238E27FC236}">
                <a16:creationId xmlns:a16="http://schemas.microsoft.com/office/drawing/2014/main" id="{3A36D2AE-7072-0E17-FDED-77BBAEE11071}"/>
              </a:ext>
            </a:extLst>
          </p:cNvPr>
          <p:cNvSpPr txBox="1"/>
          <p:nvPr/>
        </p:nvSpPr>
        <p:spPr>
          <a:xfrm>
            <a:off x="9457786" y="1826012"/>
            <a:ext cx="45397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ET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9" name="Arrow: Down 28">
            <a:extLst>
              <a:ext uri="{FF2B5EF4-FFF2-40B4-BE49-F238E27FC236}">
                <a16:creationId xmlns:a16="http://schemas.microsoft.com/office/drawing/2014/main" id="{714BCC79-691E-8D0F-BA0E-EFBE4F740D2A}"/>
              </a:ext>
            </a:extLst>
          </p:cNvPr>
          <p:cNvSpPr/>
          <p:nvPr/>
        </p:nvSpPr>
        <p:spPr>
          <a:xfrm rot="16200000">
            <a:off x="10183351" y="2169063"/>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0" name="TextBox 29">
            <a:extLst>
              <a:ext uri="{FF2B5EF4-FFF2-40B4-BE49-F238E27FC236}">
                <a16:creationId xmlns:a16="http://schemas.microsoft.com/office/drawing/2014/main" id="{063755DE-A51B-29FF-3A3B-C225D79FD2DD}"/>
              </a:ext>
            </a:extLst>
          </p:cNvPr>
          <p:cNvSpPr txBox="1"/>
          <p:nvPr/>
        </p:nvSpPr>
        <p:spPr>
          <a:xfrm>
            <a:off x="10545787" y="2226422"/>
            <a:ext cx="84221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Runoff</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33" name="Arrow: Down 32">
            <a:extLst>
              <a:ext uri="{FF2B5EF4-FFF2-40B4-BE49-F238E27FC236}">
                <a16:creationId xmlns:a16="http://schemas.microsoft.com/office/drawing/2014/main" id="{4972F690-AE9A-BA73-B36C-9B733B98594E}"/>
              </a:ext>
            </a:extLst>
          </p:cNvPr>
          <p:cNvSpPr/>
          <p:nvPr/>
        </p:nvSpPr>
        <p:spPr>
          <a:xfrm>
            <a:off x="8707532" y="2831238"/>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1" name="TextBox 30">
            <a:extLst>
              <a:ext uri="{FF2B5EF4-FFF2-40B4-BE49-F238E27FC236}">
                <a16:creationId xmlns:a16="http://schemas.microsoft.com/office/drawing/2014/main" id="{D4874694-152D-4B55-9BB3-F5ED12675D42}"/>
              </a:ext>
            </a:extLst>
          </p:cNvPr>
          <p:cNvSpPr txBox="1"/>
          <p:nvPr/>
        </p:nvSpPr>
        <p:spPr>
          <a:xfrm>
            <a:off x="8462100" y="3351899"/>
            <a:ext cx="636713"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Infil</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BC347698-A268-42A5-A9AD-3AE6205574C8}"/>
              </a:ext>
            </a:extLst>
          </p:cNvPr>
          <p:cNvSpPr txBox="1"/>
          <p:nvPr/>
        </p:nvSpPr>
        <p:spPr>
          <a:xfrm>
            <a:off x="6875690" y="4490389"/>
            <a:ext cx="4432216" cy="1477328"/>
          </a:xfrm>
          <a:prstGeom prst="rect">
            <a:avLst/>
          </a:prstGeom>
          <a:noFill/>
        </p:spPr>
        <p:txBody>
          <a:bodyPr wrap="square" rtlCol="0">
            <a:spAutoFit/>
          </a:bodyPr>
          <a:lstStyle/>
          <a:p>
            <a:pPr marL="285750" indent="-285750">
              <a:buFont typeface="Arial" panose="020B0604020202020204" pitchFamily="34" charset="0"/>
              <a:buChar char="•"/>
            </a:pPr>
            <a:r>
              <a:rPr lang="de-DE" dirty="0"/>
              <a:t>Storage, discharge, and routing relationships apply</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Special dynamics: evapotranspiration, runoff</a:t>
            </a:r>
            <a:endParaRPr lang="en-US" dirty="0"/>
          </a:p>
        </p:txBody>
      </p:sp>
      <p:sp>
        <p:nvSpPr>
          <p:cNvPr id="32" name="Rectangle 31">
            <a:extLst>
              <a:ext uri="{FF2B5EF4-FFF2-40B4-BE49-F238E27FC236}">
                <a16:creationId xmlns:a16="http://schemas.microsoft.com/office/drawing/2014/main" id="{B9A78065-7D2B-4D69-9A04-ACAFE306E6B3}"/>
              </a:ext>
            </a:extLst>
          </p:cNvPr>
          <p:cNvSpPr/>
          <p:nvPr/>
        </p:nvSpPr>
        <p:spPr>
          <a:xfrm>
            <a:off x="10577700" y="2271416"/>
            <a:ext cx="842218" cy="333214"/>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41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2" grpId="0" animBg="1"/>
      <p:bldP spid="24" grpId="0"/>
      <p:bldP spid="25" grpId="0"/>
      <p:bldP spid="27" grpId="0" animBg="1"/>
      <p:bldP spid="28" grpId="0"/>
      <p:bldP spid="29" grpId="0" animBg="1"/>
      <p:bldP spid="30" grpId="0"/>
      <p:bldP spid="33" grpId="0" animBg="1"/>
      <p:bldP spid="31" grpId="0"/>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C5A2-6754-8C5A-D69B-BB3931A13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D0241-829F-D78E-13EC-428E1BF79433}"/>
              </a:ext>
            </a:extLst>
          </p:cNvPr>
          <p:cNvSpPr>
            <a:spLocks noGrp="1"/>
          </p:cNvSpPr>
          <p:nvPr>
            <p:ph type="title"/>
          </p:nvPr>
        </p:nvSpPr>
        <p:spPr/>
        <p:txBody>
          <a:bodyPr>
            <a:normAutofit fontScale="90000"/>
          </a:bodyPr>
          <a:lstStyle/>
          <a:p>
            <a:r>
              <a:rPr lang="en-GB" dirty="0"/>
              <a:t>Soil layer - Evapotranspiration</a:t>
            </a:r>
            <a:endParaRPr lang="LID4096" dirty="0"/>
          </a:p>
        </p:txBody>
      </p:sp>
      <p:grpSp>
        <p:nvGrpSpPr>
          <p:cNvPr id="24" name="Group 23">
            <a:extLst>
              <a:ext uri="{FF2B5EF4-FFF2-40B4-BE49-F238E27FC236}">
                <a16:creationId xmlns:a16="http://schemas.microsoft.com/office/drawing/2014/main" id="{435638A6-59DE-43F8-B3A7-9C14D5FB6CFD}"/>
              </a:ext>
            </a:extLst>
          </p:cNvPr>
          <p:cNvGrpSpPr/>
          <p:nvPr/>
        </p:nvGrpSpPr>
        <p:grpSpPr>
          <a:xfrm>
            <a:off x="951112" y="923323"/>
            <a:ext cx="2988732" cy="5011354"/>
            <a:chOff x="2327580" y="1524656"/>
            <a:chExt cx="2988732" cy="5011354"/>
          </a:xfrm>
        </p:grpSpPr>
        <p:grpSp>
          <p:nvGrpSpPr>
            <p:cNvPr id="9" name="Group 8">
              <a:extLst>
                <a:ext uri="{FF2B5EF4-FFF2-40B4-BE49-F238E27FC236}">
                  <a16:creationId xmlns:a16="http://schemas.microsoft.com/office/drawing/2014/main" id="{D7D43C30-BDEB-41DB-8AC1-855BEF53D68D}"/>
                </a:ext>
              </a:extLst>
            </p:cNvPr>
            <p:cNvGrpSpPr/>
            <p:nvPr/>
          </p:nvGrpSpPr>
          <p:grpSpPr>
            <a:xfrm>
              <a:off x="2327580" y="1524656"/>
              <a:ext cx="2988732" cy="5011354"/>
              <a:chOff x="2336801" y="1313245"/>
              <a:chExt cx="2988732" cy="5011354"/>
            </a:xfrm>
          </p:grpSpPr>
          <p:pic>
            <p:nvPicPr>
              <p:cNvPr id="10" name="Picture 4" descr="Frontiers | Magnetic Mineralogy of Speleothems From Tropical-Subtropical  Sites of South America">
                <a:extLst>
                  <a:ext uri="{FF2B5EF4-FFF2-40B4-BE49-F238E27FC236}">
                    <a16:creationId xmlns:a16="http://schemas.microsoft.com/office/drawing/2014/main" id="{4437BBB7-F82C-4FD1-AA62-1C541F255AB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630"/>
              <a:stretch/>
            </p:blipFill>
            <p:spPr bwMode="auto">
              <a:xfrm>
                <a:off x="2336801" y="1962666"/>
                <a:ext cx="2988732" cy="43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eavy Rain Weather Icon Clip Art at Clker.com - vector clip art online,  royalty free &amp; public domain">
                <a:extLst>
                  <a:ext uri="{FF2B5EF4-FFF2-40B4-BE49-F238E27FC236}">
                    <a16:creationId xmlns:a16="http://schemas.microsoft.com/office/drawing/2014/main" id="{2ACCDF73-CD8E-47C6-B62D-B2CBF4746841}"/>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531532" y="1313245"/>
                <a:ext cx="1514581" cy="151458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21D283B-7239-4CCA-9FF2-0F1D548C60E7}"/>
                  </a:ext>
                </a:extLst>
              </p:cNvPr>
              <p:cNvSpPr/>
              <p:nvPr/>
            </p:nvSpPr>
            <p:spPr>
              <a:xfrm>
                <a:off x="3572933" y="3073400"/>
                <a:ext cx="1608667" cy="219401"/>
              </a:xfrm>
              <a:prstGeom prst="rect">
                <a:avLst/>
              </a:prstGeom>
              <a:solidFill>
                <a:srgbClr val="8CE7FD"/>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soil water</a:t>
                </a:r>
                <a:endParaRPr lang="en-US" sz="1400" dirty="0">
                  <a:solidFill>
                    <a:schemeClr val="tx1"/>
                  </a:solidFill>
                </a:endParaRPr>
              </a:p>
            </p:txBody>
          </p:sp>
          <p:sp>
            <p:nvSpPr>
              <p:cNvPr id="13" name="Arrow: Down 12">
                <a:extLst>
                  <a:ext uri="{FF2B5EF4-FFF2-40B4-BE49-F238E27FC236}">
                    <a16:creationId xmlns:a16="http://schemas.microsoft.com/office/drawing/2014/main" id="{E4D58A9B-E036-4C06-B7AA-CF07C0E591D5}"/>
                  </a:ext>
                </a:extLst>
              </p:cNvPr>
              <p:cNvSpPr/>
              <p:nvPr/>
            </p:nvSpPr>
            <p:spPr>
              <a:xfrm>
                <a:off x="3704166" y="3275868"/>
                <a:ext cx="135467" cy="1514581"/>
              </a:xfrm>
              <a:prstGeom prst="downArrow">
                <a:avLst/>
              </a:prstGeom>
              <a:solidFill>
                <a:srgbClr val="37D6FE"/>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Connector: Curved 13">
              <a:extLst>
                <a:ext uri="{FF2B5EF4-FFF2-40B4-BE49-F238E27FC236}">
                  <a16:creationId xmlns:a16="http://schemas.microsoft.com/office/drawing/2014/main" id="{5B3CA7F4-12BB-4CCA-95C7-B28901A2F634}"/>
                </a:ext>
              </a:extLst>
            </p:cNvPr>
            <p:cNvCxnSpPr>
              <a:cxnSpLocks/>
            </p:cNvCxnSpPr>
            <p:nvPr/>
          </p:nvCxnSpPr>
          <p:spPr>
            <a:xfrm rot="5400000" flipH="1" flipV="1">
              <a:off x="3466365" y="3013898"/>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15" name="Connector: Curved 14">
              <a:extLst>
                <a:ext uri="{FF2B5EF4-FFF2-40B4-BE49-F238E27FC236}">
                  <a16:creationId xmlns:a16="http://schemas.microsoft.com/office/drawing/2014/main" id="{D283BD3C-3DE3-4925-BDD9-538B4120A891}"/>
                </a:ext>
              </a:extLst>
            </p:cNvPr>
            <p:cNvCxnSpPr>
              <a:cxnSpLocks/>
            </p:cNvCxnSpPr>
            <p:nvPr/>
          </p:nvCxnSpPr>
          <p:spPr>
            <a:xfrm rot="5400000" flipH="1" flipV="1">
              <a:off x="3601832" y="3013106"/>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16" name="Connector: Curved 15">
              <a:extLst>
                <a:ext uri="{FF2B5EF4-FFF2-40B4-BE49-F238E27FC236}">
                  <a16:creationId xmlns:a16="http://schemas.microsoft.com/office/drawing/2014/main" id="{CB26A36E-8402-44A8-93B4-0BAA9F225835}"/>
                </a:ext>
              </a:extLst>
            </p:cNvPr>
            <p:cNvCxnSpPr>
              <a:cxnSpLocks/>
            </p:cNvCxnSpPr>
            <p:nvPr/>
          </p:nvCxnSpPr>
          <p:spPr>
            <a:xfrm rot="5400000" flipH="1" flipV="1">
              <a:off x="3726239" y="2996903"/>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sp>
          <p:nvSpPr>
            <p:cNvPr id="17" name="TextBox 16">
              <a:extLst>
                <a:ext uri="{FF2B5EF4-FFF2-40B4-BE49-F238E27FC236}">
                  <a16:creationId xmlns:a16="http://schemas.microsoft.com/office/drawing/2014/main" id="{8149D706-96FE-49CA-9461-205AD5F0BA4F}"/>
                </a:ext>
              </a:extLst>
            </p:cNvPr>
            <p:cNvSpPr txBox="1"/>
            <p:nvPr/>
          </p:nvSpPr>
          <p:spPr>
            <a:xfrm>
              <a:off x="3301915" y="2485885"/>
              <a:ext cx="1571584" cy="307777"/>
            </a:xfrm>
            <a:prstGeom prst="rect">
              <a:avLst/>
            </a:prstGeom>
            <a:solidFill>
              <a:schemeClr val="accent5">
                <a:lumMod val="40000"/>
                <a:lumOff val="60000"/>
              </a:schemeClr>
            </a:solidFill>
          </p:spPr>
          <p:txBody>
            <a:bodyPr wrap="none" rtlCol="0">
              <a:spAutoFit/>
            </a:bodyPr>
            <a:lstStyle/>
            <a:p>
              <a:r>
                <a:rPr lang="de-DE" sz="1400" dirty="0"/>
                <a:t>evapotranspiration</a:t>
              </a:r>
              <a:endParaRPr lang="en-US" sz="1400" dirty="0"/>
            </a:p>
          </p:txBody>
        </p:sp>
      </p:grpSp>
      <p:sp>
        <p:nvSpPr>
          <p:cNvPr id="22" name="TextBox 21">
            <a:extLst>
              <a:ext uri="{FF2B5EF4-FFF2-40B4-BE49-F238E27FC236}">
                <a16:creationId xmlns:a16="http://schemas.microsoft.com/office/drawing/2014/main" id="{A5DFEA84-E690-4133-92F1-110FED4FAE8C}"/>
              </a:ext>
            </a:extLst>
          </p:cNvPr>
          <p:cNvSpPr txBox="1"/>
          <p:nvPr/>
        </p:nvSpPr>
        <p:spPr>
          <a:xfrm>
            <a:off x="4914901" y="1203412"/>
            <a:ext cx="6181724" cy="369332"/>
          </a:xfrm>
          <a:prstGeom prst="rect">
            <a:avLst/>
          </a:prstGeom>
          <a:solidFill>
            <a:schemeClr val="accent5">
              <a:lumMod val="20000"/>
              <a:lumOff val="80000"/>
            </a:schemeClr>
          </a:solidFill>
        </p:spPr>
        <p:txBody>
          <a:bodyPr wrap="square" rtlCol="0">
            <a:spAutoFit/>
          </a:bodyPr>
          <a:lstStyle/>
          <a:p>
            <a:pPr algn="ctr"/>
            <a:r>
              <a:rPr lang="en-GB" dirty="0"/>
              <a:t>Water loss</a:t>
            </a:r>
            <a:endParaRPr lang="LID4096"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485ED6C-807E-4437-8AF7-0B9F54FB2F69}"/>
                  </a:ext>
                </a:extLst>
              </p:cNvPr>
              <p:cNvSpPr txBox="1"/>
              <p:nvPr/>
            </p:nvSpPr>
            <p:spPr>
              <a:xfrm>
                <a:off x="4994831" y="1901663"/>
                <a:ext cx="1582377" cy="276999"/>
              </a:xfrm>
              <a:prstGeom prst="rect">
                <a:avLst/>
              </a:prstGeom>
              <a:noFill/>
            </p:spPr>
            <p:txBody>
              <a:bodyPr wrap="none" lIns="9000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r>
                        <a:rPr lang="de-DE" b="0" i="1" smtClean="0">
                          <a:latin typeface="Cambria Math" panose="02040503050406030204" pitchFamily="18" charset="0"/>
                        </a:rPr>
                        <m:t>=</m:t>
                      </m:r>
                      <m:r>
                        <a:rPr lang="de-DE" b="0" i="1" smtClean="0">
                          <a:solidFill>
                            <a:schemeClr val="accent2"/>
                          </a:solidFill>
                          <a:latin typeface="Cambria Math" panose="02040503050406030204" pitchFamily="18" charset="0"/>
                        </a:rPr>
                        <m:t>𝐴𝐸𝑇</m:t>
                      </m:r>
                      <m:r>
                        <a:rPr lang="de-DE" b="0" i="1" smtClean="0">
                          <a:latin typeface="Cambria Math" panose="02040503050406030204" pitchFamily="18" charset="0"/>
                          <a:ea typeface="Cambria Math" panose="02040503050406030204" pitchFamily="18" charset="0"/>
                        </a:rPr>
                        <m:t>∙</m:t>
                      </m:r>
                      <m:sSub>
                        <m:sSubPr>
                          <m:ctrlPr>
                            <a:rPr lang="de-DE" b="0" i="1" smtClean="0">
                              <a:solidFill>
                                <a:schemeClr val="accent3"/>
                              </a:solidFill>
                              <a:latin typeface="Cambria Math" panose="02040503050406030204" pitchFamily="18" charset="0"/>
                              <a:ea typeface="Cambria Math" panose="02040503050406030204" pitchFamily="18" charset="0"/>
                            </a:rPr>
                          </m:ctrlPr>
                        </m:sSubPr>
                        <m:e>
                          <m:r>
                            <a:rPr lang="de-DE" b="0" i="1" smtClean="0">
                              <a:solidFill>
                                <a:schemeClr val="accent3"/>
                              </a:solidFill>
                              <a:latin typeface="Cambria Math" panose="02040503050406030204" pitchFamily="18" charset="0"/>
                              <a:ea typeface="Cambria Math" panose="02040503050406030204" pitchFamily="18" charset="0"/>
                            </a:rPr>
                            <m:t>𝐸𝑇</m:t>
                          </m:r>
                        </m:e>
                        <m:sub>
                          <m:r>
                            <a:rPr lang="de-DE" b="0" i="1" smtClean="0">
                              <a:solidFill>
                                <a:schemeClr val="accent3"/>
                              </a:solidFill>
                              <a:latin typeface="Cambria Math" panose="02040503050406030204" pitchFamily="18" charset="0"/>
                              <a:ea typeface="Cambria Math" panose="02040503050406030204" pitchFamily="18" charset="0"/>
                            </a:rPr>
                            <m:t>𝑅</m:t>
                          </m:r>
                        </m:sub>
                      </m:sSub>
                    </m:oMath>
                  </m:oMathPara>
                </a14:m>
                <a:endParaRPr lang="en-US" dirty="0"/>
              </a:p>
            </p:txBody>
          </p:sp>
        </mc:Choice>
        <mc:Fallback xmlns="">
          <p:sp>
            <p:nvSpPr>
              <p:cNvPr id="25" name="TextBox 24">
                <a:extLst>
                  <a:ext uri="{FF2B5EF4-FFF2-40B4-BE49-F238E27FC236}">
                    <a16:creationId xmlns:a16="http://schemas.microsoft.com/office/drawing/2014/main" id="{6485ED6C-807E-4437-8AF7-0B9F54FB2F69}"/>
                  </a:ext>
                </a:extLst>
              </p:cNvPr>
              <p:cNvSpPr txBox="1">
                <a:spLocks noRot="1" noChangeAspect="1" noMove="1" noResize="1" noEditPoints="1" noAdjustHandles="1" noChangeArrowheads="1" noChangeShapeType="1" noTextEdit="1"/>
              </p:cNvSpPr>
              <p:nvPr/>
            </p:nvSpPr>
            <p:spPr>
              <a:xfrm>
                <a:off x="4994831" y="1901663"/>
                <a:ext cx="1582377" cy="276999"/>
              </a:xfrm>
              <a:prstGeom prst="rect">
                <a:avLst/>
              </a:prstGeom>
              <a:blipFill>
                <a:blip r:embed="rId4"/>
                <a:stretch>
                  <a:fillRect r="-1154" b="-1555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33A82E8D-9C75-4644-81DD-E0E8AC314AFD}"/>
              </a:ext>
            </a:extLst>
          </p:cNvPr>
          <p:cNvSpPr txBox="1"/>
          <p:nvPr/>
        </p:nvSpPr>
        <p:spPr>
          <a:xfrm>
            <a:off x="4994831" y="2377649"/>
            <a:ext cx="1667444" cy="600164"/>
          </a:xfrm>
          <a:prstGeom prst="rect">
            <a:avLst/>
          </a:prstGeom>
          <a:noFill/>
        </p:spPr>
        <p:txBody>
          <a:bodyPr wrap="none" rtlCol="0">
            <a:spAutoFit/>
          </a:bodyPr>
          <a:lstStyle/>
          <a:p>
            <a:r>
              <a:rPr lang="de-DE" sz="1100" dirty="0">
                <a:solidFill>
                  <a:schemeClr val="accent2"/>
                </a:solidFill>
              </a:rPr>
              <a:t>Actual evapotranspiration</a:t>
            </a:r>
          </a:p>
          <a:p>
            <a:r>
              <a:rPr lang="de-DE" sz="1100" dirty="0">
                <a:solidFill>
                  <a:schemeClr val="accent3"/>
                </a:solidFill>
              </a:rPr>
              <a:t>Soil water E/T ratio</a:t>
            </a:r>
          </a:p>
          <a:p>
            <a:r>
              <a:rPr lang="de-DE" sz="1100" dirty="0">
                <a:solidFill>
                  <a:schemeClr val="accent2">
                    <a:lumMod val="60000"/>
                    <a:lumOff val="40000"/>
                  </a:schemeClr>
                </a:solidFill>
              </a:rPr>
              <a:t>AET noise term</a:t>
            </a:r>
            <a:endParaRPr lang="en-US" sz="1100" dirty="0">
              <a:solidFill>
                <a:schemeClr val="accent2">
                  <a:lumMod val="60000"/>
                  <a:lumOff val="40000"/>
                </a:schemeClr>
              </a:solidFill>
            </a:endParaRPr>
          </a:p>
        </p:txBody>
      </p:sp>
      <p:sp>
        <p:nvSpPr>
          <p:cNvPr id="28" name="TextBox 27">
            <a:extLst>
              <a:ext uri="{FF2B5EF4-FFF2-40B4-BE49-F238E27FC236}">
                <a16:creationId xmlns:a16="http://schemas.microsoft.com/office/drawing/2014/main" id="{8BE18552-1417-4B8F-A35F-B98859D4495B}"/>
              </a:ext>
            </a:extLst>
          </p:cNvPr>
          <p:cNvSpPr txBox="1"/>
          <p:nvPr/>
        </p:nvSpPr>
        <p:spPr>
          <a:xfrm>
            <a:off x="4994831" y="4227196"/>
            <a:ext cx="2660104" cy="523220"/>
          </a:xfrm>
          <a:prstGeom prst="rect">
            <a:avLst/>
          </a:prstGeom>
          <a:noFill/>
        </p:spPr>
        <p:txBody>
          <a:bodyPr wrap="square" rtlCol="0">
            <a:spAutoFit/>
          </a:bodyPr>
          <a:lstStyle/>
          <a:p>
            <a:r>
              <a:rPr lang="de-DE" sz="1400" dirty="0"/>
              <a:t>PET as function of T and solar radiation </a:t>
            </a:r>
            <a:endParaRPr lang="en-US" sz="1400" dirty="0"/>
          </a:p>
        </p:txBody>
      </p:sp>
      <p:sp>
        <p:nvSpPr>
          <p:cNvPr id="29" name="TextBox 28">
            <a:extLst>
              <a:ext uri="{FF2B5EF4-FFF2-40B4-BE49-F238E27FC236}">
                <a16:creationId xmlns:a16="http://schemas.microsoft.com/office/drawing/2014/main" id="{84A16CFA-75F6-455D-94CE-CB94F1A6F9FF}"/>
              </a:ext>
            </a:extLst>
          </p:cNvPr>
          <p:cNvSpPr txBox="1"/>
          <p:nvPr/>
        </p:nvSpPr>
        <p:spPr>
          <a:xfrm>
            <a:off x="4994831" y="6153408"/>
            <a:ext cx="1890261" cy="261610"/>
          </a:xfrm>
          <a:prstGeom prst="rect">
            <a:avLst/>
          </a:prstGeom>
          <a:noFill/>
        </p:spPr>
        <p:txBody>
          <a:bodyPr wrap="none" rtlCol="0">
            <a:spAutoFit/>
          </a:bodyPr>
          <a:lstStyle/>
          <a:p>
            <a:r>
              <a:rPr lang="en-GB" sz="1100" dirty="0"/>
              <a:t>Fischer-</a:t>
            </a:r>
            <a:r>
              <a:rPr lang="en-GB" sz="1100" dirty="0" err="1"/>
              <a:t>Femal</a:t>
            </a:r>
            <a:r>
              <a:rPr lang="en-GB" sz="1100" dirty="0"/>
              <a:t> &amp; Bowen, 2021</a:t>
            </a:r>
            <a:endParaRPr lang="LID4096" sz="1100" dirty="0"/>
          </a:p>
        </p:txBody>
      </p:sp>
      <p:cxnSp>
        <p:nvCxnSpPr>
          <p:cNvPr id="31" name="Straight Connector 30">
            <a:extLst>
              <a:ext uri="{FF2B5EF4-FFF2-40B4-BE49-F238E27FC236}">
                <a16:creationId xmlns:a16="http://schemas.microsoft.com/office/drawing/2014/main" id="{51875A4D-0CAA-4A5B-AE6C-B6914BCEF9A6}"/>
              </a:ext>
            </a:extLst>
          </p:cNvPr>
          <p:cNvCxnSpPr>
            <a:cxnSpLocks/>
          </p:cNvCxnSpPr>
          <p:nvPr/>
        </p:nvCxnSpPr>
        <p:spPr>
          <a:xfrm>
            <a:off x="4994831" y="6133189"/>
            <a:ext cx="6225619" cy="0"/>
          </a:xfrm>
          <a:prstGeom prst="line">
            <a:avLst/>
          </a:prstGeom>
          <a:ln>
            <a:solidFill>
              <a:schemeClr val="accent5">
                <a:lumMod val="20000"/>
                <a:lumOff val="80000"/>
              </a:schemeClr>
            </a:solidFill>
          </a:ln>
        </p:spPr>
        <p:style>
          <a:lnRef idx="1">
            <a:schemeClr val="accent5"/>
          </a:lnRef>
          <a:fillRef idx="0">
            <a:schemeClr val="accent5"/>
          </a:fillRef>
          <a:effectRef idx="0">
            <a:schemeClr val="accent5"/>
          </a:effectRef>
          <a:fontRef idx="minor">
            <a:schemeClr val="tx1"/>
          </a:fontRef>
        </p:style>
      </p:cxnSp>
      <p:sp>
        <p:nvSpPr>
          <p:cNvPr id="32" name="TextBox 31">
            <a:extLst>
              <a:ext uri="{FF2B5EF4-FFF2-40B4-BE49-F238E27FC236}">
                <a16:creationId xmlns:a16="http://schemas.microsoft.com/office/drawing/2014/main" id="{D0EFB5CF-DCB0-414C-9549-706D31E708B4}"/>
              </a:ext>
            </a:extLst>
          </p:cNvPr>
          <p:cNvSpPr txBox="1"/>
          <p:nvPr/>
        </p:nvSpPr>
        <p:spPr>
          <a:xfrm>
            <a:off x="8610600" y="6153408"/>
            <a:ext cx="2444358" cy="261610"/>
          </a:xfrm>
          <a:prstGeom prst="rect">
            <a:avLst/>
          </a:prstGeom>
          <a:noFill/>
        </p:spPr>
        <p:txBody>
          <a:bodyPr wrap="square" rtlCol="0">
            <a:spAutoFit/>
          </a:bodyPr>
          <a:lstStyle/>
          <a:p>
            <a:r>
              <a:rPr lang="en-GB" sz="1100" dirty="0"/>
              <a:t>Thornthwaite, 1948</a:t>
            </a:r>
            <a:endParaRPr lang="LID4096" sz="11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23FA0FA-97B0-4872-A0C5-D5D07E6A3C47}"/>
                  </a:ext>
                </a:extLst>
              </p:cNvPr>
              <p:cNvSpPr txBox="1"/>
              <p:nvPr/>
            </p:nvSpPr>
            <p:spPr>
              <a:xfrm>
                <a:off x="8911163" y="1712925"/>
                <a:ext cx="2039020" cy="6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chemeClr val="accent1"/>
                          </a:solidFill>
                          <a:latin typeface="Cambria Math" panose="02040503050406030204" pitchFamily="18" charset="0"/>
                        </a:rPr>
                        <m:t>𝑃𝐸𝑇</m:t>
                      </m:r>
                      <m:r>
                        <a:rPr lang="de-DE" b="0" i="1" smtClean="0">
                          <a:latin typeface="Cambria Math" panose="02040503050406030204" pitchFamily="18" charset="0"/>
                        </a:rPr>
                        <m:t>=</m:t>
                      </m:r>
                      <m:r>
                        <a:rPr lang="de-DE" b="0" i="1" smtClean="0">
                          <a:solidFill>
                            <a:schemeClr val="tx1"/>
                          </a:solidFill>
                          <a:latin typeface="Cambria Math" panose="02040503050406030204" pitchFamily="18" charset="0"/>
                        </a:rPr>
                        <m:t>1.6</m:t>
                      </m:r>
                      <m:r>
                        <a:rPr lang="de-DE" b="0" i="1" smtClean="0">
                          <a:solidFill>
                            <a:schemeClr val="accent5">
                              <a:lumMod val="60000"/>
                              <a:lumOff val="40000"/>
                            </a:schemeClr>
                          </a:solidFill>
                          <a:latin typeface="Cambria Math" panose="02040503050406030204" pitchFamily="18" charset="0"/>
                        </a:rPr>
                        <m:t>𝐿</m:t>
                      </m:r>
                      <m:sSup>
                        <m:sSupPr>
                          <m:ctrlPr>
                            <a:rPr lang="de-DE" b="0" i="1" smtClean="0">
                              <a:solidFill>
                                <a:schemeClr val="tx1"/>
                              </a:solidFill>
                              <a:latin typeface="Cambria Math" panose="02040503050406030204" pitchFamily="18" charset="0"/>
                            </a:rPr>
                          </m:ctrlPr>
                        </m:sSupPr>
                        <m:e>
                          <m:d>
                            <m:dPr>
                              <m:ctrlPr>
                                <a:rPr lang="de-DE" b="0" i="1" smtClean="0">
                                  <a:solidFill>
                                    <a:schemeClr val="tx1"/>
                                  </a:solidFill>
                                  <a:latin typeface="Cambria Math" panose="02040503050406030204" pitchFamily="18" charset="0"/>
                                </a:rPr>
                              </m:ctrlPr>
                            </m:dPr>
                            <m:e>
                              <m:f>
                                <m:fPr>
                                  <m:ctrlPr>
                                    <a:rPr lang="de-DE" i="1">
                                      <a:solidFill>
                                        <a:schemeClr val="tx1"/>
                                      </a:solidFill>
                                      <a:latin typeface="Cambria Math" panose="02040503050406030204" pitchFamily="18" charset="0"/>
                                    </a:rPr>
                                  </m:ctrlPr>
                                </m:fPr>
                                <m:num>
                                  <m:r>
                                    <a:rPr lang="de-DE" i="1">
                                      <a:solidFill>
                                        <a:schemeClr val="tx1"/>
                                      </a:solidFill>
                                      <a:latin typeface="Cambria Math" panose="02040503050406030204" pitchFamily="18" charset="0"/>
                                    </a:rPr>
                                    <m:t>10</m:t>
                                  </m:r>
                                  <m:r>
                                    <a:rPr lang="de-DE" i="1" smtClean="0">
                                      <a:solidFill>
                                        <a:schemeClr val="tx1"/>
                                      </a:solidFill>
                                      <a:latin typeface="Cambria Math" panose="02040503050406030204" pitchFamily="18" charset="0"/>
                                    </a:rPr>
                                    <m:t>𝑇</m:t>
                                  </m:r>
                                </m:num>
                                <m:den>
                                  <m:r>
                                    <a:rPr lang="de-DE" i="1" smtClean="0">
                                      <a:solidFill>
                                        <a:schemeClr val="accent4"/>
                                      </a:solidFill>
                                      <a:latin typeface="Cambria Math" panose="02040503050406030204" pitchFamily="18" charset="0"/>
                                    </a:rPr>
                                    <m:t>𝐽</m:t>
                                  </m:r>
                                </m:den>
                              </m:f>
                            </m:e>
                          </m:d>
                        </m:e>
                        <m:sup>
                          <m:r>
                            <a:rPr lang="de-DE" b="0" i="1" smtClean="0">
                              <a:solidFill>
                                <a:schemeClr val="tx1"/>
                              </a:solidFill>
                              <a:latin typeface="Cambria Math" panose="02040503050406030204" pitchFamily="18" charset="0"/>
                            </a:rPr>
                            <m:t>𝑎</m:t>
                          </m:r>
                        </m:sup>
                      </m:sSup>
                    </m:oMath>
                  </m:oMathPara>
                </a14:m>
                <a:endParaRPr lang="en-US" dirty="0"/>
              </a:p>
            </p:txBody>
          </p:sp>
        </mc:Choice>
        <mc:Fallback xmlns="">
          <p:sp>
            <p:nvSpPr>
              <p:cNvPr id="36" name="TextBox 35">
                <a:extLst>
                  <a:ext uri="{FF2B5EF4-FFF2-40B4-BE49-F238E27FC236}">
                    <a16:creationId xmlns:a16="http://schemas.microsoft.com/office/drawing/2014/main" id="{323FA0FA-97B0-4872-A0C5-D5D07E6A3C47}"/>
                  </a:ext>
                </a:extLst>
              </p:cNvPr>
              <p:cNvSpPr txBox="1">
                <a:spLocks noRot="1" noChangeAspect="1" noMove="1" noResize="1" noEditPoints="1" noAdjustHandles="1" noChangeArrowheads="1" noChangeShapeType="1" noTextEdit="1"/>
              </p:cNvSpPr>
              <p:nvPr/>
            </p:nvSpPr>
            <p:spPr>
              <a:xfrm>
                <a:off x="8911163" y="1712925"/>
                <a:ext cx="2039020" cy="654475"/>
              </a:xfrm>
              <a:prstGeom prst="rect">
                <a:avLst/>
              </a:prstGeom>
              <a:blipFill>
                <a:blip r:embed="rId5"/>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8E9848BD-658D-4D7B-8D62-48D394B88DB7}"/>
              </a:ext>
            </a:extLst>
          </p:cNvPr>
          <p:cNvSpPr txBox="1"/>
          <p:nvPr/>
        </p:nvSpPr>
        <p:spPr>
          <a:xfrm>
            <a:off x="8854013" y="2377649"/>
            <a:ext cx="1911101" cy="600164"/>
          </a:xfrm>
          <a:prstGeom prst="rect">
            <a:avLst/>
          </a:prstGeom>
          <a:noFill/>
        </p:spPr>
        <p:txBody>
          <a:bodyPr wrap="none" rtlCol="0">
            <a:spAutoFit/>
          </a:bodyPr>
          <a:lstStyle/>
          <a:p>
            <a:r>
              <a:rPr lang="de-DE" sz="1100" dirty="0">
                <a:solidFill>
                  <a:schemeClr val="accent1"/>
                </a:solidFill>
              </a:rPr>
              <a:t>Potention evapotransporation</a:t>
            </a:r>
          </a:p>
          <a:p>
            <a:r>
              <a:rPr lang="de-DE" sz="1100" dirty="0">
                <a:solidFill>
                  <a:schemeClr val="accent5">
                    <a:lumMod val="60000"/>
                    <a:lumOff val="40000"/>
                  </a:schemeClr>
                </a:solidFill>
              </a:rPr>
              <a:t>Day length</a:t>
            </a:r>
          </a:p>
          <a:p>
            <a:r>
              <a:rPr lang="de-DE" sz="1100" dirty="0">
                <a:solidFill>
                  <a:schemeClr val="accent4"/>
                </a:solidFill>
              </a:rPr>
              <a:t>Monthly heat index</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1A4D04-C08C-4D89-AD69-E305CA75119C}"/>
                  </a:ext>
                </a:extLst>
              </p:cNvPr>
              <p:cNvSpPr txBox="1"/>
              <p:nvPr/>
            </p:nvSpPr>
            <p:spPr>
              <a:xfrm>
                <a:off x="4994831" y="3007523"/>
                <a:ext cx="3216892" cy="863121"/>
              </a:xfrm>
              <a:prstGeom prst="rect">
                <a:avLst/>
              </a:prstGeom>
              <a:noFill/>
            </p:spPr>
            <p:txBody>
              <a:bodyPr wrap="none" lIns="9000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chemeClr val="accent2"/>
                          </a:solidFill>
                          <a:latin typeface="Cambria Math" panose="02040503050406030204" pitchFamily="18" charset="0"/>
                        </a:rPr>
                        <m:t>𝐴𝐸𝑇</m:t>
                      </m:r>
                      <m:r>
                        <a:rPr lang="de-DE" b="0" i="1" smtClean="0">
                          <a:latin typeface="Cambria Math" panose="02040503050406030204" pitchFamily="18" charset="0"/>
                        </a:rPr>
                        <m:t>= </m:t>
                      </m:r>
                      <m:f>
                        <m:fPr>
                          <m:ctrlPr>
                            <a:rPr lang="de-DE" b="0" i="1" smtClean="0">
                              <a:latin typeface="Cambria Math" panose="02040503050406030204" pitchFamily="18" charset="0"/>
                            </a:rPr>
                          </m:ctrlPr>
                        </m:fPr>
                        <m:num>
                          <m:r>
                            <a:rPr lang="de-DE" b="0" i="1" smtClean="0">
                              <a:latin typeface="Cambria Math" panose="02040503050406030204" pitchFamily="18" charset="0"/>
                            </a:rPr>
                            <m:t>𝑃𝑟𝑐𝑝</m:t>
                          </m:r>
                        </m:num>
                        <m:den>
                          <m:rad>
                            <m:radPr>
                              <m:degHide m:val="on"/>
                              <m:ctrlPr>
                                <a:rPr lang="de-DE" b="0" i="1" smtClean="0">
                                  <a:latin typeface="Cambria Math" panose="02040503050406030204" pitchFamily="18" charset="0"/>
                                </a:rPr>
                              </m:ctrlPr>
                            </m:radPr>
                            <m:deg/>
                            <m:e>
                              <m:r>
                                <a:rPr lang="de-DE" b="0" i="1" smtClean="0">
                                  <a:latin typeface="Cambria Math" panose="02040503050406030204" pitchFamily="18" charset="0"/>
                                </a:rPr>
                                <m:t>1+</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f>
                                        <m:fPr>
                                          <m:ctrlPr>
                                            <a:rPr lang="de-DE" i="1">
                                              <a:latin typeface="Cambria Math" panose="02040503050406030204" pitchFamily="18" charset="0"/>
                                            </a:rPr>
                                          </m:ctrlPr>
                                        </m:fPr>
                                        <m:num>
                                          <m:r>
                                            <a:rPr lang="de-DE" i="1">
                                              <a:latin typeface="Cambria Math" panose="02040503050406030204" pitchFamily="18" charset="0"/>
                                            </a:rPr>
                                            <m:t>𝑃𝑟𝑐𝑝</m:t>
                                          </m:r>
                                        </m:num>
                                        <m:den>
                                          <m:r>
                                            <a:rPr lang="de-DE" i="1" smtClean="0">
                                              <a:solidFill>
                                                <a:schemeClr val="accent1"/>
                                              </a:solidFill>
                                              <a:latin typeface="Cambria Math" panose="02040503050406030204" pitchFamily="18" charset="0"/>
                                            </a:rPr>
                                            <m:t>𝑃𝐸𝑇</m:t>
                                          </m:r>
                                        </m:den>
                                      </m:f>
                                      <m:r>
                                        <a:rPr lang="de-DE" i="1">
                                          <a:latin typeface="Cambria Math" panose="02040503050406030204" pitchFamily="18" charset="0"/>
                                          <a:ea typeface="Cambria Math" panose="02040503050406030204" pitchFamily="18" charset="0"/>
                                        </a:rPr>
                                        <m:t>∙</m:t>
                                      </m:r>
                                      <m:sSub>
                                        <m:sSubPr>
                                          <m:ctrlPr>
                                            <a:rPr lang="de-DE" i="1" smtClean="0">
                                              <a:solidFill>
                                                <a:schemeClr val="accent2">
                                                  <a:lumMod val="60000"/>
                                                  <a:lumOff val="40000"/>
                                                </a:schemeClr>
                                              </a:solidFill>
                                              <a:latin typeface="Cambria Math" panose="02040503050406030204" pitchFamily="18" charset="0"/>
                                              <a:ea typeface="Cambria Math" panose="02040503050406030204" pitchFamily="18" charset="0"/>
                                            </a:rPr>
                                          </m:ctrlPr>
                                        </m:sSubPr>
                                        <m:e>
                                          <m:r>
                                            <a:rPr lang="de-DE" i="1">
                                              <a:solidFill>
                                                <a:schemeClr val="accent2">
                                                  <a:lumMod val="60000"/>
                                                  <a:lumOff val="40000"/>
                                                </a:schemeClr>
                                              </a:solidFill>
                                              <a:latin typeface="Cambria Math" panose="02040503050406030204" pitchFamily="18" charset="0"/>
                                              <a:ea typeface="Cambria Math" panose="02040503050406030204" pitchFamily="18" charset="0"/>
                                            </a:rPr>
                                            <m:t>𝐴𝐸𝑇</m:t>
                                          </m:r>
                                        </m:e>
                                        <m:sub>
                                          <m:r>
                                            <a:rPr lang="de-DE" i="1">
                                              <a:solidFill>
                                                <a:schemeClr val="accent2">
                                                  <a:lumMod val="60000"/>
                                                  <a:lumOff val="40000"/>
                                                </a:schemeClr>
                                              </a:solidFill>
                                              <a:latin typeface="Cambria Math" panose="02040503050406030204" pitchFamily="18" charset="0"/>
                                              <a:ea typeface="Cambria Math" panose="02040503050406030204" pitchFamily="18" charset="0"/>
                                            </a:rPr>
                                            <m:t>𝑣𝑎𝑟</m:t>
                                          </m:r>
                                        </m:sub>
                                      </m:sSub>
                                    </m:e>
                                  </m:d>
                                </m:e>
                                <m:sup>
                                  <m:r>
                                    <a:rPr lang="de-DE" b="0" i="1" smtClean="0">
                                      <a:latin typeface="Cambria Math" panose="02040503050406030204" pitchFamily="18" charset="0"/>
                                    </a:rPr>
                                    <m:t>2</m:t>
                                  </m:r>
                                </m:sup>
                              </m:sSup>
                            </m:e>
                          </m:rad>
                        </m:den>
                      </m:f>
                    </m:oMath>
                  </m:oMathPara>
                </a14:m>
                <a:endParaRPr lang="en-US" dirty="0"/>
              </a:p>
            </p:txBody>
          </p:sp>
        </mc:Choice>
        <mc:Fallback xmlns="">
          <p:sp>
            <p:nvSpPr>
              <p:cNvPr id="39" name="TextBox 38">
                <a:extLst>
                  <a:ext uri="{FF2B5EF4-FFF2-40B4-BE49-F238E27FC236}">
                    <a16:creationId xmlns:a16="http://schemas.microsoft.com/office/drawing/2014/main" id="{301A4D04-C08C-4D89-AD69-E305CA75119C}"/>
                  </a:ext>
                </a:extLst>
              </p:cNvPr>
              <p:cNvSpPr txBox="1">
                <a:spLocks noRot="1" noChangeAspect="1" noMove="1" noResize="1" noEditPoints="1" noAdjustHandles="1" noChangeArrowheads="1" noChangeShapeType="1" noTextEdit="1"/>
              </p:cNvSpPr>
              <p:nvPr/>
            </p:nvSpPr>
            <p:spPr>
              <a:xfrm>
                <a:off x="4994831" y="3007523"/>
                <a:ext cx="3216892" cy="863121"/>
              </a:xfrm>
              <a:prstGeom prst="rect">
                <a:avLst/>
              </a:prstGeom>
              <a:blipFill>
                <a:blip r:embed="rId6"/>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AAFB4111-CF6E-4D35-987A-26942BC55541}"/>
              </a:ext>
            </a:extLst>
          </p:cNvPr>
          <p:cNvCxnSpPr>
            <a:cxnSpLocks/>
          </p:cNvCxnSpPr>
          <p:nvPr/>
        </p:nvCxnSpPr>
        <p:spPr>
          <a:xfrm>
            <a:off x="8610600" y="1717611"/>
            <a:ext cx="0" cy="4697407"/>
          </a:xfrm>
          <a:prstGeom prst="line">
            <a:avLst/>
          </a:prstGeom>
          <a:ln>
            <a:solidFill>
              <a:schemeClr val="accent5">
                <a:lumMod val="20000"/>
                <a:lumOff val="80000"/>
              </a:schemeClr>
            </a:solidFill>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ACE1175-A4DE-4CF8-BBF9-4B18B8159326}"/>
                  </a:ext>
                </a:extLst>
              </p:cNvPr>
              <p:cNvSpPr txBox="1"/>
              <p:nvPr/>
            </p:nvSpPr>
            <p:spPr>
              <a:xfrm>
                <a:off x="8854013" y="3205232"/>
                <a:ext cx="2140286" cy="276999"/>
              </a:xfrm>
              <a:prstGeom prst="rect">
                <a:avLst/>
              </a:prstGeom>
              <a:noFill/>
            </p:spPr>
            <p:txBody>
              <a:bodyPr wrap="none" lIns="9000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𝐼𝑛𝑓𝑖𝑙</m:t>
                      </m:r>
                      <m:r>
                        <a:rPr lang="de-DE" b="0" i="1" smtClean="0">
                          <a:latin typeface="Cambria Math" panose="02040503050406030204" pitchFamily="18" charset="0"/>
                        </a:rPr>
                        <m:t>=</m:t>
                      </m:r>
                      <m:r>
                        <a:rPr lang="de-DE" b="0" i="1" smtClean="0">
                          <a:solidFill>
                            <a:schemeClr val="tx1"/>
                          </a:solidFill>
                          <a:latin typeface="Cambria Math" panose="02040503050406030204" pitchFamily="18" charset="0"/>
                        </a:rPr>
                        <m:t>𝑃𝑟𝑐𝑝</m:t>
                      </m:r>
                      <m:r>
                        <a:rPr lang="de-DE" b="0" i="1" smtClean="0">
                          <a:solidFill>
                            <a:schemeClr val="tx1"/>
                          </a:solidFill>
                          <a:latin typeface="Cambria Math" panose="02040503050406030204" pitchFamily="18" charset="0"/>
                        </a:rPr>
                        <m:t>−</m:t>
                      </m:r>
                      <m:r>
                        <a:rPr lang="de-DE" b="0" i="1" smtClean="0">
                          <a:solidFill>
                            <a:schemeClr val="accent1"/>
                          </a:solidFill>
                          <a:latin typeface="Cambria Math" panose="02040503050406030204" pitchFamily="18" charset="0"/>
                        </a:rPr>
                        <m:t>𝑃𝐸𝑇</m:t>
                      </m:r>
                    </m:oMath>
                  </m:oMathPara>
                </a14:m>
                <a:endParaRPr lang="en-US" dirty="0"/>
              </a:p>
            </p:txBody>
          </p:sp>
        </mc:Choice>
        <mc:Fallback xmlns="">
          <p:sp>
            <p:nvSpPr>
              <p:cNvPr id="49" name="TextBox 48">
                <a:extLst>
                  <a:ext uri="{FF2B5EF4-FFF2-40B4-BE49-F238E27FC236}">
                    <a16:creationId xmlns:a16="http://schemas.microsoft.com/office/drawing/2014/main" id="{8ACE1175-A4DE-4CF8-BBF9-4B18B8159326}"/>
                  </a:ext>
                </a:extLst>
              </p:cNvPr>
              <p:cNvSpPr txBox="1">
                <a:spLocks noRot="1" noChangeAspect="1" noMove="1" noResize="1" noEditPoints="1" noAdjustHandles="1" noChangeArrowheads="1" noChangeShapeType="1" noTextEdit="1"/>
              </p:cNvSpPr>
              <p:nvPr/>
            </p:nvSpPr>
            <p:spPr>
              <a:xfrm>
                <a:off x="8854013" y="3205232"/>
                <a:ext cx="2140286" cy="276999"/>
              </a:xfrm>
              <a:prstGeom prst="rect">
                <a:avLst/>
              </a:prstGeom>
              <a:blipFill>
                <a:blip r:embed="rId7"/>
                <a:stretch>
                  <a:fillRect t="-2222" r="-198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22A4D9-56C1-46A6-945E-55BDC818B62F}"/>
                  </a:ext>
                </a:extLst>
              </p:cNvPr>
              <p:cNvSpPr txBox="1"/>
              <p:nvPr/>
            </p:nvSpPr>
            <p:spPr>
              <a:xfrm>
                <a:off x="8845382" y="3880188"/>
                <a:ext cx="1863737" cy="276999"/>
              </a:xfrm>
              <a:prstGeom prst="rect">
                <a:avLst/>
              </a:prstGeom>
              <a:noFill/>
            </p:spPr>
            <p:txBody>
              <a:bodyPr wrap="none" lIns="9000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𝐼𝑛𝑓𝑖𝑙</m:t>
                      </m:r>
                      <m:r>
                        <a:rPr lang="de-DE" b="0" i="1" smtClean="0">
                          <a:latin typeface="Cambria Math" panose="02040503050406030204" pitchFamily="18" charset="0"/>
                        </a:rPr>
                        <m:t>=</m:t>
                      </m:r>
                      <m:r>
                        <a:rPr lang="de-DE" b="0" i="1" smtClean="0">
                          <a:solidFill>
                            <a:schemeClr val="tx1"/>
                          </a:solidFill>
                          <a:latin typeface="Cambria Math" panose="02040503050406030204" pitchFamily="18" charset="0"/>
                        </a:rPr>
                        <m:t>𝑃𝑟𝑐𝑝</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𝐸</m:t>
                      </m:r>
                    </m:oMath>
                  </m:oMathPara>
                </a14:m>
                <a:endParaRPr lang="en-US" dirty="0"/>
              </a:p>
            </p:txBody>
          </p:sp>
        </mc:Choice>
        <mc:Fallback xmlns="">
          <p:sp>
            <p:nvSpPr>
              <p:cNvPr id="50" name="TextBox 49">
                <a:extLst>
                  <a:ext uri="{FF2B5EF4-FFF2-40B4-BE49-F238E27FC236}">
                    <a16:creationId xmlns:a16="http://schemas.microsoft.com/office/drawing/2014/main" id="{FD22A4D9-56C1-46A6-945E-55BDC818B62F}"/>
                  </a:ext>
                </a:extLst>
              </p:cNvPr>
              <p:cNvSpPr txBox="1">
                <a:spLocks noRot="1" noChangeAspect="1" noMove="1" noResize="1" noEditPoints="1" noAdjustHandles="1" noChangeArrowheads="1" noChangeShapeType="1" noTextEdit="1"/>
              </p:cNvSpPr>
              <p:nvPr/>
            </p:nvSpPr>
            <p:spPr>
              <a:xfrm>
                <a:off x="8845382" y="3880188"/>
                <a:ext cx="1863737" cy="276999"/>
              </a:xfrm>
              <a:prstGeom prst="rect">
                <a:avLst/>
              </a:prstGeom>
              <a:blipFill>
                <a:blip r:embed="rId8"/>
                <a:stretch>
                  <a:fillRect t="-4444" r="-1961" b="-35556"/>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8A6FB5EA-B334-4F22-B59A-E50729250C90}"/>
              </a:ext>
            </a:extLst>
          </p:cNvPr>
          <p:cNvSpPr txBox="1"/>
          <p:nvPr/>
        </p:nvSpPr>
        <p:spPr>
          <a:xfrm>
            <a:off x="8911163" y="3527321"/>
            <a:ext cx="341760" cy="307777"/>
          </a:xfrm>
          <a:prstGeom prst="rect">
            <a:avLst/>
          </a:prstGeom>
          <a:noFill/>
        </p:spPr>
        <p:txBody>
          <a:bodyPr wrap="none" rtlCol="0">
            <a:spAutoFit/>
          </a:bodyPr>
          <a:lstStyle/>
          <a:p>
            <a:r>
              <a:rPr lang="de-DE" sz="1400" dirty="0"/>
              <a:t>or</a:t>
            </a:r>
            <a:endParaRPr lang="en-US" sz="1400" dirty="0"/>
          </a:p>
        </p:txBody>
      </p:sp>
    </p:spTree>
    <p:extLst>
      <p:ext uri="{BB962C8B-B14F-4D97-AF65-F5344CB8AC3E}">
        <p14:creationId xmlns:p14="http://schemas.microsoft.com/office/powerpoint/2010/main" val="151110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P spid="26" grpId="0"/>
      <p:bldP spid="28" grpId="0"/>
      <p:bldP spid="29" grpId="0"/>
      <p:bldP spid="32" grpId="0"/>
      <p:bldP spid="36" grpId="0"/>
      <p:bldP spid="37" grpId="0"/>
      <p:bldP spid="39" grpId="0"/>
      <p:bldP spid="49" grpId="0"/>
      <p:bldP spid="50"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C5A2-6754-8C5A-D69B-BB3931A13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D0241-829F-D78E-13EC-428E1BF79433}"/>
              </a:ext>
            </a:extLst>
          </p:cNvPr>
          <p:cNvSpPr>
            <a:spLocks noGrp="1"/>
          </p:cNvSpPr>
          <p:nvPr>
            <p:ph type="title"/>
          </p:nvPr>
        </p:nvSpPr>
        <p:spPr/>
        <p:txBody>
          <a:bodyPr>
            <a:normAutofit fontScale="90000"/>
          </a:bodyPr>
          <a:lstStyle/>
          <a:p>
            <a:r>
              <a:rPr lang="en-GB" dirty="0"/>
              <a:t>Soil layer - Evapotranspiration</a:t>
            </a:r>
            <a:endParaRPr lang="LID4096" dirty="0"/>
          </a:p>
        </p:txBody>
      </p:sp>
      <p:grpSp>
        <p:nvGrpSpPr>
          <p:cNvPr id="24" name="Group 23">
            <a:extLst>
              <a:ext uri="{FF2B5EF4-FFF2-40B4-BE49-F238E27FC236}">
                <a16:creationId xmlns:a16="http://schemas.microsoft.com/office/drawing/2014/main" id="{435638A6-59DE-43F8-B3A7-9C14D5FB6CFD}"/>
              </a:ext>
            </a:extLst>
          </p:cNvPr>
          <p:cNvGrpSpPr/>
          <p:nvPr/>
        </p:nvGrpSpPr>
        <p:grpSpPr>
          <a:xfrm>
            <a:off x="1937055" y="923323"/>
            <a:ext cx="2988732" cy="5011354"/>
            <a:chOff x="2327580" y="1524656"/>
            <a:chExt cx="2988732" cy="5011354"/>
          </a:xfrm>
        </p:grpSpPr>
        <p:grpSp>
          <p:nvGrpSpPr>
            <p:cNvPr id="9" name="Group 8">
              <a:extLst>
                <a:ext uri="{FF2B5EF4-FFF2-40B4-BE49-F238E27FC236}">
                  <a16:creationId xmlns:a16="http://schemas.microsoft.com/office/drawing/2014/main" id="{D7D43C30-BDEB-41DB-8AC1-855BEF53D68D}"/>
                </a:ext>
              </a:extLst>
            </p:cNvPr>
            <p:cNvGrpSpPr/>
            <p:nvPr/>
          </p:nvGrpSpPr>
          <p:grpSpPr>
            <a:xfrm>
              <a:off x="2327580" y="1524656"/>
              <a:ext cx="2988732" cy="5011354"/>
              <a:chOff x="2336801" y="1313245"/>
              <a:chExt cx="2988732" cy="5011354"/>
            </a:xfrm>
          </p:grpSpPr>
          <p:pic>
            <p:nvPicPr>
              <p:cNvPr id="10" name="Picture 4" descr="Frontiers | Magnetic Mineralogy of Speleothems From Tropical-Subtropical  Sites of South America">
                <a:extLst>
                  <a:ext uri="{FF2B5EF4-FFF2-40B4-BE49-F238E27FC236}">
                    <a16:creationId xmlns:a16="http://schemas.microsoft.com/office/drawing/2014/main" id="{4437BBB7-F82C-4FD1-AA62-1C541F255AB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630"/>
              <a:stretch/>
            </p:blipFill>
            <p:spPr bwMode="auto">
              <a:xfrm>
                <a:off x="2336801" y="1962666"/>
                <a:ext cx="2988732" cy="4361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eavy Rain Weather Icon Clip Art at Clker.com - vector clip art online,  royalty free &amp; public domain">
                <a:extLst>
                  <a:ext uri="{FF2B5EF4-FFF2-40B4-BE49-F238E27FC236}">
                    <a16:creationId xmlns:a16="http://schemas.microsoft.com/office/drawing/2014/main" id="{2ACCDF73-CD8E-47C6-B62D-B2CBF4746841}"/>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531532" y="1313245"/>
                <a:ext cx="1514581" cy="151458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21D283B-7239-4CCA-9FF2-0F1D548C60E7}"/>
                  </a:ext>
                </a:extLst>
              </p:cNvPr>
              <p:cNvSpPr/>
              <p:nvPr/>
            </p:nvSpPr>
            <p:spPr>
              <a:xfrm>
                <a:off x="3572933" y="3073400"/>
                <a:ext cx="1608667" cy="219401"/>
              </a:xfrm>
              <a:prstGeom prst="rect">
                <a:avLst/>
              </a:prstGeom>
              <a:solidFill>
                <a:srgbClr val="8CE7FD"/>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soil water</a:t>
                </a:r>
                <a:endParaRPr lang="en-US" sz="1400" dirty="0">
                  <a:solidFill>
                    <a:schemeClr val="tx1"/>
                  </a:solidFill>
                </a:endParaRPr>
              </a:p>
            </p:txBody>
          </p:sp>
          <p:sp>
            <p:nvSpPr>
              <p:cNvPr id="13" name="Arrow: Down 12">
                <a:extLst>
                  <a:ext uri="{FF2B5EF4-FFF2-40B4-BE49-F238E27FC236}">
                    <a16:creationId xmlns:a16="http://schemas.microsoft.com/office/drawing/2014/main" id="{E4D58A9B-E036-4C06-B7AA-CF07C0E591D5}"/>
                  </a:ext>
                </a:extLst>
              </p:cNvPr>
              <p:cNvSpPr/>
              <p:nvPr/>
            </p:nvSpPr>
            <p:spPr>
              <a:xfrm>
                <a:off x="3704166" y="3275868"/>
                <a:ext cx="135467" cy="1514581"/>
              </a:xfrm>
              <a:prstGeom prst="downArrow">
                <a:avLst/>
              </a:prstGeom>
              <a:solidFill>
                <a:srgbClr val="37D6FE"/>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Connector: Curved 13">
              <a:extLst>
                <a:ext uri="{FF2B5EF4-FFF2-40B4-BE49-F238E27FC236}">
                  <a16:creationId xmlns:a16="http://schemas.microsoft.com/office/drawing/2014/main" id="{5B3CA7F4-12BB-4CCA-95C7-B28901A2F634}"/>
                </a:ext>
              </a:extLst>
            </p:cNvPr>
            <p:cNvCxnSpPr>
              <a:cxnSpLocks/>
            </p:cNvCxnSpPr>
            <p:nvPr/>
          </p:nvCxnSpPr>
          <p:spPr>
            <a:xfrm rot="5400000" flipH="1" flipV="1">
              <a:off x="3466365" y="3013898"/>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15" name="Connector: Curved 14">
              <a:extLst>
                <a:ext uri="{FF2B5EF4-FFF2-40B4-BE49-F238E27FC236}">
                  <a16:creationId xmlns:a16="http://schemas.microsoft.com/office/drawing/2014/main" id="{D283BD3C-3DE3-4925-BDD9-538B4120A891}"/>
                </a:ext>
              </a:extLst>
            </p:cNvPr>
            <p:cNvCxnSpPr>
              <a:cxnSpLocks/>
            </p:cNvCxnSpPr>
            <p:nvPr/>
          </p:nvCxnSpPr>
          <p:spPr>
            <a:xfrm rot="5400000" flipH="1" flipV="1">
              <a:off x="3601832" y="3013106"/>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16" name="Connector: Curved 15">
              <a:extLst>
                <a:ext uri="{FF2B5EF4-FFF2-40B4-BE49-F238E27FC236}">
                  <a16:creationId xmlns:a16="http://schemas.microsoft.com/office/drawing/2014/main" id="{CB26A36E-8402-44A8-93B4-0BAA9F225835}"/>
                </a:ext>
              </a:extLst>
            </p:cNvPr>
            <p:cNvCxnSpPr>
              <a:cxnSpLocks/>
            </p:cNvCxnSpPr>
            <p:nvPr/>
          </p:nvCxnSpPr>
          <p:spPr>
            <a:xfrm rot="5400000" flipH="1" flipV="1">
              <a:off x="3726239" y="2996903"/>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sp>
          <p:nvSpPr>
            <p:cNvPr id="17" name="TextBox 16">
              <a:extLst>
                <a:ext uri="{FF2B5EF4-FFF2-40B4-BE49-F238E27FC236}">
                  <a16:creationId xmlns:a16="http://schemas.microsoft.com/office/drawing/2014/main" id="{8149D706-96FE-49CA-9461-205AD5F0BA4F}"/>
                </a:ext>
              </a:extLst>
            </p:cNvPr>
            <p:cNvSpPr txBox="1"/>
            <p:nvPr/>
          </p:nvSpPr>
          <p:spPr>
            <a:xfrm>
              <a:off x="3301915" y="2485885"/>
              <a:ext cx="1571584" cy="307777"/>
            </a:xfrm>
            <a:prstGeom prst="rect">
              <a:avLst/>
            </a:prstGeom>
            <a:solidFill>
              <a:schemeClr val="accent5">
                <a:lumMod val="40000"/>
                <a:lumOff val="60000"/>
              </a:schemeClr>
            </a:solidFill>
          </p:spPr>
          <p:txBody>
            <a:bodyPr wrap="none" rtlCol="0">
              <a:spAutoFit/>
            </a:bodyPr>
            <a:lstStyle/>
            <a:p>
              <a:r>
                <a:rPr lang="de-DE" sz="1400" dirty="0"/>
                <a:t>evapotranspiration</a:t>
              </a:r>
              <a:endParaRPr lang="en-US" sz="1400" dirty="0"/>
            </a:p>
          </p:txBody>
        </p:sp>
      </p:grpSp>
      <p:sp>
        <p:nvSpPr>
          <p:cNvPr id="27" name="TextBox 26">
            <a:extLst>
              <a:ext uri="{FF2B5EF4-FFF2-40B4-BE49-F238E27FC236}">
                <a16:creationId xmlns:a16="http://schemas.microsoft.com/office/drawing/2014/main" id="{5787A8C4-6363-4D62-98E9-B4B80FF5A2E3}"/>
              </a:ext>
            </a:extLst>
          </p:cNvPr>
          <p:cNvSpPr txBox="1"/>
          <p:nvPr/>
        </p:nvSpPr>
        <p:spPr>
          <a:xfrm>
            <a:off x="5387671" y="1884552"/>
            <a:ext cx="4867274" cy="369332"/>
          </a:xfrm>
          <a:prstGeom prst="rect">
            <a:avLst/>
          </a:prstGeom>
          <a:solidFill>
            <a:schemeClr val="accent5">
              <a:lumMod val="20000"/>
              <a:lumOff val="80000"/>
            </a:schemeClr>
          </a:solidFill>
        </p:spPr>
        <p:txBody>
          <a:bodyPr wrap="square" rtlCol="0">
            <a:spAutoFit/>
          </a:bodyPr>
          <a:lstStyle/>
          <a:p>
            <a:pPr algn="ctr"/>
            <a:r>
              <a:rPr lang="en-GB" dirty="0"/>
              <a:t>Isotopic fractionation</a:t>
            </a:r>
            <a:endParaRPr lang="LID4096" dirty="0"/>
          </a:p>
        </p:txBody>
      </p:sp>
      <p:sp>
        <p:nvSpPr>
          <p:cNvPr id="30" name="TextBox 29">
            <a:extLst>
              <a:ext uri="{FF2B5EF4-FFF2-40B4-BE49-F238E27FC236}">
                <a16:creationId xmlns:a16="http://schemas.microsoft.com/office/drawing/2014/main" id="{517E250B-D500-46F7-AAA6-7A748245C8FE}"/>
              </a:ext>
            </a:extLst>
          </p:cNvPr>
          <p:cNvSpPr txBox="1"/>
          <p:nvPr/>
        </p:nvSpPr>
        <p:spPr>
          <a:xfrm>
            <a:off x="5605200" y="2396414"/>
            <a:ext cx="4432216" cy="923330"/>
          </a:xfrm>
          <a:prstGeom prst="rect">
            <a:avLst/>
          </a:prstGeom>
          <a:noFill/>
        </p:spPr>
        <p:txBody>
          <a:bodyPr wrap="square" rtlCol="0">
            <a:spAutoFit/>
          </a:bodyPr>
          <a:lstStyle/>
          <a:p>
            <a:pPr algn="ctr"/>
            <a:r>
              <a:rPr lang="de-DE" i="1" dirty="0">
                <a:solidFill>
                  <a:schemeClr val="accent5">
                    <a:lumMod val="60000"/>
                    <a:lumOff val="40000"/>
                  </a:schemeClr>
                </a:solidFill>
              </a:rPr>
              <a:t>Karst models commonly use a fixed isotopic evaporation coefficient to model evaporative fractionation</a:t>
            </a:r>
            <a:endParaRPr lang="en-US" i="1" dirty="0">
              <a:solidFill>
                <a:schemeClr val="accent5">
                  <a:lumMod val="60000"/>
                  <a:lumOff val="40000"/>
                </a:schemeClr>
              </a:solidFill>
            </a:endParaRPr>
          </a:p>
        </p:txBody>
      </p:sp>
      <p:sp>
        <p:nvSpPr>
          <p:cNvPr id="34" name="TextBox 33">
            <a:extLst>
              <a:ext uri="{FF2B5EF4-FFF2-40B4-BE49-F238E27FC236}">
                <a16:creationId xmlns:a16="http://schemas.microsoft.com/office/drawing/2014/main" id="{540BD8BA-6BAD-4CDB-8E83-58B4609CFB00}"/>
              </a:ext>
            </a:extLst>
          </p:cNvPr>
          <p:cNvSpPr txBox="1"/>
          <p:nvPr/>
        </p:nvSpPr>
        <p:spPr>
          <a:xfrm>
            <a:off x="7175938" y="3994488"/>
            <a:ext cx="1290738" cy="261610"/>
          </a:xfrm>
          <a:prstGeom prst="rect">
            <a:avLst/>
          </a:prstGeom>
          <a:noFill/>
        </p:spPr>
        <p:txBody>
          <a:bodyPr wrap="none" rtlCol="0">
            <a:spAutoFit/>
          </a:bodyPr>
          <a:lstStyle/>
          <a:p>
            <a:r>
              <a:rPr lang="en-GB" sz="1100" dirty="0"/>
              <a:t>Bradley et al., 2010</a:t>
            </a:r>
            <a:endParaRPr lang="LID4096" sz="110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777A0E-D5CF-47E4-A499-D31B9E691349}"/>
                  </a:ext>
                </a:extLst>
              </p:cNvPr>
              <p:cNvSpPr txBox="1"/>
              <p:nvPr/>
            </p:nvSpPr>
            <p:spPr>
              <a:xfrm>
                <a:off x="6437489" y="3584019"/>
                <a:ext cx="2767637" cy="276999"/>
              </a:xfrm>
              <a:prstGeom prst="rect">
                <a:avLst/>
              </a:prstGeom>
              <a:noFill/>
            </p:spPr>
            <p:txBody>
              <a:bodyPr wrap="none" lIns="9000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𝛿</m:t>
                      </m:r>
                      <m:r>
                        <a:rPr lang="de-DE" b="0" i="1" baseline="30000" smtClean="0">
                          <a:latin typeface="Cambria Math" panose="02040503050406030204" pitchFamily="18" charset="0"/>
                          <a:ea typeface="Cambria Math" panose="02040503050406030204" pitchFamily="18" charset="0"/>
                        </a:rPr>
                        <m:t>18</m:t>
                      </m:r>
                      <m:r>
                        <a:rPr lang="de-DE" b="0" i="1" smtClean="0">
                          <a:latin typeface="Cambria Math" panose="02040503050406030204" pitchFamily="18" charset="0"/>
                          <a:ea typeface="Cambria Math" panose="02040503050406030204" pitchFamily="18" charset="0"/>
                        </a:rPr>
                        <m:t>𝑂</m:t>
                      </m:r>
                      <m:r>
                        <a:rPr lang="de-DE" b="0" i="1" baseline="-25000" smtClean="0">
                          <a:latin typeface="Cambria Math" panose="02040503050406030204" pitchFamily="18" charset="0"/>
                        </a:rPr>
                        <m:t>𝑐𝑜𝑟𝑟</m:t>
                      </m:r>
                      <m:r>
                        <a:rPr lang="de-DE" b="0" i="1" smtClean="0">
                          <a:latin typeface="Cambria Math" panose="02040503050406030204" pitchFamily="18" charset="0"/>
                        </a:rPr>
                        <m:t>=</m:t>
                      </m:r>
                      <m:r>
                        <a:rPr lang="de-DE" i="1">
                          <a:latin typeface="Cambria Math" panose="02040503050406030204" pitchFamily="18" charset="0"/>
                          <a:ea typeface="Cambria Math" panose="02040503050406030204" pitchFamily="18" charset="0"/>
                        </a:rPr>
                        <m:t>𝛿</m:t>
                      </m:r>
                      <m:r>
                        <a:rPr lang="de-DE" i="1" baseline="30000">
                          <a:latin typeface="Cambria Math" panose="02040503050406030204" pitchFamily="18" charset="0"/>
                          <a:ea typeface="Cambria Math" panose="02040503050406030204" pitchFamily="18" charset="0"/>
                        </a:rPr>
                        <m:t>18</m:t>
                      </m:r>
                      <m:r>
                        <a:rPr lang="de-DE" i="1">
                          <a:latin typeface="Cambria Math" panose="02040503050406030204" pitchFamily="18" charset="0"/>
                          <a:ea typeface="Cambria Math" panose="02040503050406030204" pitchFamily="18" charset="0"/>
                        </a:rPr>
                        <m:t>𝑂</m:t>
                      </m:r>
                      <m:r>
                        <a:rPr lang="de-DE" b="0" i="1" smtClean="0">
                          <a:latin typeface="Cambria Math" panose="02040503050406030204" pitchFamily="18" charset="0"/>
                          <a:ea typeface="Cambria Math" panose="02040503050406030204" pitchFamily="18" charset="0"/>
                        </a:rPr>
                        <m:t>∙</m:t>
                      </m:r>
                      <m:d>
                        <m:dPr>
                          <m:ctrlPr>
                            <a:rPr lang="de-DE" b="0" i="1" smtClean="0">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𝐸</m:t>
                          </m:r>
                          <m:r>
                            <a:rPr lang="de-DE" i="1">
                              <a:latin typeface="Cambria Math" panose="02040503050406030204" pitchFamily="18" charset="0"/>
                              <a:ea typeface="Cambria Math" panose="02040503050406030204" pitchFamily="18" charset="0"/>
                            </a:rPr>
                            <m:t>∙0.03</m:t>
                          </m:r>
                        </m:e>
                      </m:d>
                    </m:oMath>
                  </m:oMathPara>
                </a14:m>
                <a:endParaRPr lang="en-US" dirty="0"/>
              </a:p>
            </p:txBody>
          </p:sp>
        </mc:Choice>
        <mc:Fallback xmlns="">
          <p:sp>
            <p:nvSpPr>
              <p:cNvPr id="35" name="TextBox 34">
                <a:extLst>
                  <a:ext uri="{FF2B5EF4-FFF2-40B4-BE49-F238E27FC236}">
                    <a16:creationId xmlns:a16="http://schemas.microsoft.com/office/drawing/2014/main" id="{31777A0E-D5CF-47E4-A499-D31B9E691349}"/>
                  </a:ext>
                </a:extLst>
              </p:cNvPr>
              <p:cNvSpPr txBox="1">
                <a:spLocks noRot="1" noChangeAspect="1" noMove="1" noResize="1" noEditPoints="1" noAdjustHandles="1" noChangeArrowheads="1" noChangeShapeType="1" noTextEdit="1"/>
              </p:cNvSpPr>
              <p:nvPr/>
            </p:nvSpPr>
            <p:spPr>
              <a:xfrm>
                <a:off x="6437489" y="3584019"/>
                <a:ext cx="2767637" cy="276999"/>
              </a:xfrm>
              <a:prstGeom prst="rect">
                <a:avLst/>
              </a:prstGeom>
              <a:blipFill>
                <a:blip r:embed="rId4"/>
                <a:stretch>
                  <a:fillRect b="-8889"/>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530B37BF-9249-44A7-954F-E33DDFFCBC0B}"/>
              </a:ext>
            </a:extLst>
          </p:cNvPr>
          <p:cNvSpPr/>
          <p:nvPr/>
        </p:nvSpPr>
        <p:spPr>
          <a:xfrm>
            <a:off x="5387670" y="5495158"/>
            <a:ext cx="2215844" cy="46126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40" name="TextBox 39">
            <a:extLst>
              <a:ext uri="{FF2B5EF4-FFF2-40B4-BE49-F238E27FC236}">
                <a16:creationId xmlns:a16="http://schemas.microsoft.com/office/drawing/2014/main" id="{83BE3C70-65B2-42D9-8BEC-EAAA70954F0E}"/>
              </a:ext>
            </a:extLst>
          </p:cNvPr>
          <p:cNvSpPr txBox="1"/>
          <p:nvPr/>
        </p:nvSpPr>
        <p:spPr>
          <a:xfrm>
            <a:off x="6104299" y="5515975"/>
            <a:ext cx="782587"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S_soil</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41" name="TextBox 40">
            <a:extLst>
              <a:ext uri="{FF2B5EF4-FFF2-40B4-BE49-F238E27FC236}">
                <a16:creationId xmlns:a16="http://schemas.microsoft.com/office/drawing/2014/main" id="{2EADC742-38C1-43D0-9B12-EE6FC086F75A}"/>
              </a:ext>
            </a:extLst>
          </p:cNvPr>
          <p:cNvSpPr txBox="1"/>
          <p:nvPr/>
        </p:nvSpPr>
        <p:spPr>
          <a:xfrm>
            <a:off x="5387670" y="4670881"/>
            <a:ext cx="4867274" cy="369332"/>
          </a:xfrm>
          <a:prstGeom prst="rect">
            <a:avLst/>
          </a:prstGeom>
          <a:solidFill>
            <a:schemeClr val="accent5">
              <a:lumMod val="20000"/>
              <a:lumOff val="80000"/>
            </a:schemeClr>
          </a:solidFill>
        </p:spPr>
        <p:txBody>
          <a:bodyPr wrap="square" rtlCol="0">
            <a:spAutoFit/>
          </a:bodyPr>
          <a:lstStyle/>
          <a:p>
            <a:pPr algn="ctr"/>
            <a:r>
              <a:rPr lang="en-GB" dirty="0"/>
              <a:t>Mixing</a:t>
            </a:r>
            <a:endParaRPr lang="LID4096" dirty="0"/>
          </a:p>
        </p:txBody>
      </p:sp>
      <p:sp>
        <p:nvSpPr>
          <p:cNvPr id="42" name="Rectangle 41">
            <a:extLst>
              <a:ext uri="{FF2B5EF4-FFF2-40B4-BE49-F238E27FC236}">
                <a16:creationId xmlns:a16="http://schemas.microsoft.com/office/drawing/2014/main" id="{EC6AA8D8-2221-4BFC-B15C-7E9F0FD41CD4}"/>
              </a:ext>
            </a:extLst>
          </p:cNvPr>
          <p:cNvSpPr/>
          <p:nvPr/>
        </p:nvSpPr>
        <p:spPr>
          <a:xfrm>
            <a:off x="8039100" y="5495158"/>
            <a:ext cx="2215844" cy="461260"/>
          </a:xfrm>
          <a:prstGeom prst="rect">
            <a:avLst/>
          </a:prstGeom>
          <a:gradFill>
            <a:gsLst>
              <a:gs pos="0">
                <a:schemeClr val="accent1">
                  <a:lumMod val="5000"/>
                  <a:lumOff val="95000"/>
                </a:schemeClr>
              </a:gs>
              <a:gs pos="51000">
                <a:schemeClr val="accent1">
                  <a:lumMod val="60000"/>
                  <a:lumOff val="40000"/>
                </a:schemeClr>
              </a:gs>
              <a:gs pos="90000">
                <a:srgbClr val="53A5C5"/>
              </a:gs>
              <a:gs pos="100000">
                <a:schemeClr val="accent1">
                  <a:lumMod val="75000"/>
                </a:schemeClr>
              </a:gs>
            </a:gsLst>
            <a:lin ang="162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43" name="TextBox 42">
            <a:extLst>
              <a:ext uri="{FF2B5EF4-FFF2-40B4-BE49-F238E27FC236}">
                <a16:creationId xmlns:a16="http://schemas.microsoft.com/office/drawing/2014/main" id="{7110DD74-930C-46C8-85B9-C7D73BD1229E}"/>
              </a:ext>
            </a:extLst>
          </p:cNvPr>
          <p:cNvSpPr txBox="1"/>
          <p:nvPr/>
        </p:nvSpPr>
        <p:spPr>
          <a:xfrm>
            <a:off x="8755729" y="5515975"/>
            <a:ext cx="782587"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S_soil</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4" name="TextBox 3">
            <a:extLst>
              <a:ext uri="{FF2B5EF4-FFF2-40B4-BE49-F238E27FC236}">
                <a16:creationId xmlns:a16="http://schemas.microsoft.com/office/drawing/2014/main" id="{F13049A3-04B0-4396-BE72-15DBCC5DB415}"/>
              </a:ext>
            </a:extLst>
          </p:cNvPr>
          <p:cNvSpPr txBox="1"/>
          <p:nvPr/>
        </p:nvSpPr>
        <p:spPr>
          <a:xfrm>
            <a:off x="6012094" y="6093491"/>
            <a:ext cx="966996" cy="307777"/>
          </a:xfrm>
          <a:prstGeom prst="rect">
            <a:avLst/>
          </a:prstGeom>
          <a:noFill/>
        </p:spPr>
        <p:txBody>
          <a:bodyPr wrap="none" rtlCol="0">
            <a:spAutoFit/>
          </a:bodyPr>
          <a:lstStyle/>
          <a:p>
            <a:r>
              <a:rPr lang="de-DE" sz="1400" dirty="0"/>
              <a:t>well mixed</a:t>
            </a:r>
            <a:endParaRPr lang="en-US" sz="1400" dirty="0"/>
          </a:p>
        </p:txBody>
      </p:sp>
      <p:sp>
        <p:nvSpPr>
          <p:cNvPr id="44" name="TextBox 43">
            <a:extLst>
              <a:ext uri="{FF2B5EF4-FFF2-40B4-BE49-F238E27FC236}">
                <a16:creationId xmlns:a16="http://schemas.microsoft.com/office/drawing/2014/main" id="{99CEE5D8-B845-40F9-83DD-52C44444D111}"/>
              </a:ext>
            </a:extLst>
          </p:cNvPr>
          <p:cNvSpPr txBox="1"/>
          <p:nvPr/>
        </p:nvSpPr>
        <p:spPr>
          <a:xfrm>
            <a:off x="8413776" y="6090982"/>
            <a:ext cx="1466492" cy="307777"/>
          </a:xfrm>
          <a:prstGeom prst="rect">
            <a:avLst/>
          </a:prstGeom>
          <a:noFill/>
        </p:spPr>
        <p:txBody>
          <a:bodyPr wrap="none" rtlCol="0">
            <a:spAutoFit/>
          </a:bodyPr>
          <a:lstStyle/>
          <a:p>
            <a:r>
              <a:rPr lang="de-DE" sz="1400" dirty="0"/>
              <a:t>evaporation front</a:t>
            </a:r>
            <a:endParaRPr lang="en-US" sz="1400" dirty="0"/>
          </a:p>
        </p:txBody>
      </p:sp>
    </p:spTree>
    <p:extLst>
      <p:ext uri="{BB962C8B-B14F-4D97-AF65-F5344CB8AC3E}">
        <p14:creationId xmlns:p14="http://schemas.microsoft.com/office/powerpoint/2010/main" val="399320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34" grpId="0"/>
      <p:bldP spid="35" grpId="0"/>
      <p:bldP spid="38" grpId="0" animBg="1"/>
      <p:bldP spid="40" grpId="0"/>
      <p:bldP spid="41" grpId="0" animBg="1"/>
      <p:bldP spid="42" grpId="0" animBg="1"/>
      <p:bldP spid="43" grpId="0"/>
      <p:bldP spid="4"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614D2-9E8C-3E9F-AD96-3A2B9FEFC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6E948-D6F8-6456-93D6-6D8B15B8FC70}"/>
              </a:ext>
            </a:extLst>
          </p:cNvPr>
          <p:cNvSpPr>
            <a:spLocks noGrp="1"/>
          </p:cNvSpPr>
          <p:nvPr>
            <p:ph type="title"/>
          </p:nvPr>
        </p:nvSpPr>
        <p:spPr/>
        <p:txBody>
          <a:bodyPr>
            <a:normAutofit fontScale="90000"/>
          </a:bodyPr>
          <a:lstStyle/>
          <a:p>
            <a:r>
              <a:rPr lang="en-GB" dirty="0"/>
              <a:t>Soil layer - Runoff</a:t>
            </a:r>
            <a:endParaRPr lang="LID4096" dirty="0"/>
          </a:p>
        </p:txBody>
      </p:sp>
      <p:sp>
        <p:nvSpPr>
          <p:cNvPr id="4" name="Rectangle 3">
            <a:extLst>
              <a:ext uri="{FF2B5EF4-FFF2-40B4-BE49-F238E27FC236}">
                <a16:creationId xmlns:a16="http://schemas.microsoft.com/office/drawing/2014/main" id="{CD00CB83-1CF4-406F-BE54-40FEC8AC9C5D}"/>
              </a:ext>
            </a:extLst>
          </p:cNvPr>
          <p:cNvSpPr/>
          <p:nvPr/>
        </p:nvSpPr>
        <p:spPr>
          <a:xfrm>
            <a:off x="1559666" y="2155491"/>
            <a:ext cx="2441920" cy="553155"/>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5" name="TextBox 4">
            <a:extLst>
              <a:ext uri="{FF2B5EF4-FFF2-40B4-BE49-F238E27FC236}">
                <a16:creationId xmlns:a16="http://schemas.microsoft.com/office/drawing/2014/main" id="{BF0F7A38-1ADD-45FF-BE2C-A1F4BF4955AF}"/>
              </a:ext>
            </a:extLst>
          </p:cNvPr>
          <p:cNvSpPr txBox="1"/>
          <p:nvPr/>
        </p:nvSpPr>
        <p:spPr>
          <a:xfrm>
            <a:off x="2449172" y="1597249"/>
            <a:ext cx="689420"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Prcp</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6" name="Rectangle 5">
            <a:extLst>
              <a:ext uri="{FF2B5EF4-FFF2-40B4-BE49-F238E27FC236}">
                <a16:creationId xmlns:a16="http://schemas.microsoft.com/office/drawing/2014/main" id="{BCBDE758-B407-4666-98D3-1941961276E1}"/>
              </a:ext>
            </a:extLst>
          </p:cNvPr>
          <p:cNvSpPr/>
          <p:nvPr/>
        </p:nvSpPr>
        <p:spPr>
          <a:xfrm rot="5400000">
            <a:off x="2643035" y="2054218"/>
            <a:ext cx="298526" cy="140901"/>
          </a:xfrm>
          <a:prstGeom prst="rect">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7" name="Rectangle 6">
            <a:extLst>
              <a:ext uri="{FF2B5EF4-FFF2-40B4-BE49-F238E27FC236}">
                <a16:creationId xmlns:a16="http://schemas.microsoft.com/office/drawing/2014/main" id="{736CBF30-8BAE-46FB-B22E-66BA6C201FF7}"/>
              </a:ext>
            </a:extLst>
          </p:cNvPr>
          <p:cNvSpPr/>
          <p:nvPr/>
        </p:nvSpPr>
        <p:spPr>
          <a:xfrm>
            <a:off x="1560340" y="2257122"/>
            <a:ext cx="2441920" cy="46126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8" name="TextBox 7">
            <a:extLst>
              <a:ext uri="{FF2B5EF4-FFF2-40B4-BE49-F238E27FC236}">
                <a16:creationId xmlns:a16="http://schemas.microsoft.com/office/drawing/2014/main" id="{77C65AD7-A677-4B4D-BDBE-1915012A53FB}"/>
              </a:ext>
            </a:extLst>
          </p:cNvPr>
          <p:cNvSpPr txBox="1"/>
          <p:nvPr/>
        </p:nvSpPr>
        <p:spPr>
          <a:xfrm>
            <a:off x="2397271" y="2277939"/>
            <a:ext cx="782587"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S_soil</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FE3D8E11-FEED-40AD-B2C6-352E443B76DB}"/>
              </a:ext>
            </a:extLst>
          </p:cNvPr>
          <p:cNvSpPr txBox="1"/>
          <p:nvPr/>
        </p:nvSpPr>
        <p:spPr>
          <a:xfrm>
            <a:off x="849506" y="2072456"/>
            <a:ext cx="575799"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r>
              <a:rPr lang="en-GB" i="1" baseline="-25000" dirty="0">
                <a:solidFill>
                  <a:prstClr val="black"/>
                </a:solidFill>
                <a:latin typeface="Cambria Math" panose="02040503050406030204" pitchFamily="18" charset="0"/>
                <a:ea typeface="Cambria Math" panose="02040503050406030204" pitchFamily="18" charset="0"/>
              </a:rPr>
              <a:t>max</a:t>
            </a:r>
            <a:endParaRPr lang="LID4096" i="1" baseline="-25000" dirty="0">
              <a:solidFill>
                <a:prstClr val="black"/>
              </a:solidFill>
              <a:latin typeface="Cambria Math" panose="02040503050406030204" pitchFamily="18" charset="0"/>
              <a:ea typeface="Cambria Math" panose="02040503050406030204" pitchFamily="18" charset="0"/>
            </a:endParaRPr>
          </a:p>
        </p:txBody>
      </p:sp>
      <p:cxnSp>
        <p:nvCxnSpPr>
          <p:cNvPr id="10" name="Straight Connector 9">
            <a:extLst>
              <a:ext uri="{FF2B5EF4-FFF2-40B4-BE49-F238E27FC236}">
                <a16:creationId xmlns:a16="http://schemas.microsoft.com/office/drawing/2014/main" id="{42946A29-E1E6-45BC-8405-5E6C2BFBFD43}"/>
              </a:ext>
            </a:extLst>
          </p:cNvPr>
          <p:cNvCxnSpPr/>
          <p:nvPr/>
        </p:nvCxnSpPr>
        <p:spPr>
          <a:xfrm flipH="1">
            <a:off x="1221885" y="2265748"/>
            <a:ext cx="955690" cy="0"/>
          </a:xfrm>
          <a:prstGeom prst="line">
            <a:avLst/>
          </a:prstGeom>
          <a:noFill/>
          <a:ln w="19050" cap="flat" cmpd="sng" algn="ctr">
            <a:solidFill>
              <a:sysClr val="window" lastClr="FFFFFF">
                <a:lumMod val="75000"/>
              </a:sysClr>
            </a:solidFill>
            <a:prstDash val="solid"/>
            <a:miter lim="800000"/>
          </a:ln>
          <a:effectLst/>
        </p:spPr>
      </p:cxnSp>
      <p:sp>
        <p:nvSpPr>
          <p:cNvPr id="11" name="Arrow: Down 10">
            <a:extLst>
              <a:ext uri="{FF2B5EF4-FFF2-40B4-BE49-F238E27FC236}">
                <a16:creationId xmlns:a16="http://schemas.microsoft.com/office/drawing/2014/main" id="{3368B249-271B-43C2-A06C-1DCDA3DD93C4}"/>
              </a:ext>
            </a:extLst>
          </p:cNvPr>
          <p:cNvSpPr/>
          <p:nvPr/>
        </p:nvSpPr>
        <p:spPr>
          <a:xfrm rot="10800000">
            <a:off x="3551371" y="1939288"/>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2" name="TextBox 11">
            <a:extLst>
              <a:ext uri="{FF2B5EF4-FFF2-40B4-BE49-F238E27FC236}">
                <a16:creationId xmlns:a16="http://schemas.microsoft.com/office/drawing/2014/main" id="{00ACADF3-507D-45B4-9DD7-FC566E51B3FF}"/>
              </a:ext>
            </a:extLst>
          </p:cNvPr>
          <p:cNvSpPr txBox="1"/>
          <p:nvPr/>
        </p:nvSpPr>
        <p:spPr>
          <a:xfrm>
            <a:off x="3431602" y="1597249"/>
            <a:ext cx="45397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ET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13" name="Arrow: Down 12">
            <a:extLst>
              <a:ext uri="{FF2B5EF4-FFF2-40B4-BE49-F238E27FC236}">
                <a16:creationId xmlns:a16="http://schemas.microsoft.com/office/drawing/2014/main" id="{49514A86-C9E1-411B-9E46-440743971BD5}"/>
              </a:ext>
            </a:extLst>
          </p:cNvPr>
          <p:cNvSpPr/>
          <p:nvPr/>
        </p:nvSpPr>
        <p:spPr>
          <a:xfrm rot="16200000">
            <a:off x="4157167" y="1940300"/>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4" name="TextBox 13">
            <a:extLst>
              <a:ext uri="{FF2B5EF4-FFF2-40B4-BE49-F238E27FC236}">
                <a16:creationId xmlns:a16="http://schemas.microsoft.com/office/drawing/2014/main" id="{5A2FF2C1-B8BE-4C15-AAD7-748DC6E34E3D}"/>
              </a:ext>
            </a:extLst>
          </p:cNvPr>
          <p:cNvSpPr txBox="1"/>
          <p:nvPr/>
        </p:nvSpPr>
        <p:spPr>
          <a:xfrm>
            <a:off x="4519603" y="1997659"/>
            <a:ext cx="842218" cy="369332"/>
          </a:xfrm>
          <a:prstGeom prst="rect">
            <a:avLst/>
          </a:prstGeom>
          <a:noFill/>
        </p:spPr>
        <p:txBody>
          <a:bodyPr wrap="none" rtlCol="0">
            <a:spAutoFit/>
          </a:bodyPr>
          <a:lstStyle/>
          <a:p>
            <a:r>
              <a:rPr lang="en-GB" i="1" dirty="0">
                <a:solidFill>
                  <a:schemeClr val="accent5">
                    <a:lumMod val="60000"/>
                    <a:lumOff val="40000"/>
                  </a:schemeClr>
                </a:solidFill>
                <a:latin typeface="Cambria Math" panose="02040503050406030204" pitchFamily="18" charset="0"/>
                <a:ea typeface="Cambria Math" panose="02040503050406030204" pitchFamily="18" charset="0"/>
              </a:rPr>
              <a:t>Runoff</a:t>
            </a:r>
            <a:endParaRPr lang="LID4096" i="1" baseline="-25000" dirty="0">
              <a:solidFill>
                <a:schemeClr val="accent5">
                  <a:lumMod val="60000"/>
                  <a:lumOff val="40000"/>
                </a:schemeClr>
              </a:solidFill>
              <a:latin typeface="Cambria Math" panose="02040503050406030204" pitchFamily="18" charset="0"/>
              <a:ea typeface="Cambria Math" panose="02040503050406030204" pitchFamily="18" charset="0"/>
            </a:endParaRPr>
          </a:p>
        </p:txBody>
      </p:sp>
      <p:sp>
        <p:nvSpPr>
          <p:cNvPr id="15" name="Arrow: Down 14">
            <a:extLst>
              <a:ext uri="{FF2B5EF4-FFF2-40B4-BE49-F238E27FC236}">
                <a16:creationId xmlns:a16="http://schemas.microsoft.com/office/drawing/2014/main" id="{801C3DFA-B6B4-4B09-B949-AB08F3CEAB4F}"/>
              </a:ext>
            </a:extLst>
          </p:cNvPr>
          <p:cNvSpPr/>
          <p:nvPr/>
        </p:nvSpPr>
        <p:spPr>
          <a:xfrm>
            <a:off x="2681348" y="2602475"/>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6" name="TextBox 15">
            <a:extLst>
              <a:ext uri="{FF2B5EF4-FFF2-40B4-BE49-F238E27FC236}">
                <a16:creationId xmlns:a16="http://schemas.microsoft.com/office/drawing/2014/main" id="{73AF46C7-3AB1-4306-B58B-49F6ECF6E98B}"/>
              </a:ext>
            </a:extLst>
          </p:cNvPr>
          <p:cNvSpPr txBox="1"/>
          <p:nvPr/>
        </p:nvSpPr>
        <p:spPr>
          <a:xfrm>
            <a:off x="2435916" y="3123136"/>
            <a:ext cx="636713"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Infil</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17" name="Rectangle 16">
            <a:extLst>
              <a:ext uri="{FF2B5EF4-FFF2-40B4-BE49-F238E27FC236}">
                <a16:creationId xmlns:a16="http://schemas.microsoft.com/office/drawing/2014/main" id="{B4ABC93D-A72D-457B-A884-8D785050AE82}"/>
              </a:ext>
            </a:extLst>
          </p:cNvPr>
          <p:cNvSpPr/>
          <p:nvPr/>
        </p:nvSpPr>
        <p:spPr>
          <a:xfrm>
            <a:off x="4551516" y="2042653"/>
            <a:ext cx="842218" cy="333214"/>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183461-0A91-4165-A52E-B7CBD0970963}"/>
              </a:ext>
            </a:extLst>
          </p:cNvPr>
          <p:cNvSpPr/>
          <p:nvPr/>
        </p:nvSpPr>
        <p:spPr>
          <a:xfrm rot="5400000">
            <a:off x="3778506" y="2233510"/>
            <a:ext cx="298526" cy="140901"/>
          </a:xfrm>
          <a:prstGeom prst="rect">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9" name="TextBox 18">
            <a:extLst>
              <a:ext uri="{FF2B5EF4-FFF2-40B4-BE49-F238E27FC236}">
                <a16:creationId xmlns:a16="http://schemas.microsoft.com/office/drawing/2014/main" id="{4D6A7869-3B4A-4F32-915A-1629C72F067B}"/>
              </a:ext>
            </a:extLst>
          </p:cNvPr>
          <p:cNvSpPr txBox="1"/>
          <p:nvPr/>
        </p:nvSpPr>
        <p:spPr>
          <a:xfrm>
            <a:off x="758909" y="4203477"/>
            <a:ext cx="4432216" cy="1477328"/>
          </a:xfrm>
          <a:prstGeom prst="rect">
            <a:avLst/>
          </a:prstGeom>
          <a:noFill/>
        </p:spPr>
        <p:txBody>
          <a:bodyPr wrap="square" rtlCol="0">
            <a:spAutoFit/>
          </a:bodyPr>
          <a:lstStyle/>
          <a:p>
            <a:pPr marL="285750" indent="-285750">
              <a:buFont typeface="Arial" panose="020B0604020202020204" pitchFamily="34" charset="0"/>
              <a:buChar char="•"/>
            </a:pPr>
            <a:r>
              <a:rPr lang="de-DE" dirty="0"/>
              <a:t>Almost never explicitly modelled in stalagmite models</a:t>
            </a:r>
          </a:p>
          <a:p>
            <a:endParaRPr lang="de-DE" dirty="0"/>
          </a:p>
          <a:p>
            <a:pPr marL="285750" indent="-285750">
              <a:buFont typeface="Arial" panose="020B0604020202020204" pitchFamily="34" charset="0"/>
              <a:buChar char="•"/>
            </a:pPr>
            <a:r>
              <a:rPr lang="de-DE" dirty="0"/>
              <a:t>In its simplest form a special case of storage overflow</a:t>
            </a:r>
          </a:p>
        </p:txBody>
      </p:sp>
      <p:pic>
        <p:nvPicPr>
          <p:cNvPr id="1026" name="Picture 2">
            <a:extLst>
              <a:ext uri="{FF2B5EF4-FFF2-40B4-BE49-F238E27FC236}">
                <a16:creationId xmlns:a16="http://schemas.microsoft.com/office/drawing/2014/main" id="{1EFA48E7-1ED9-4550-86F7-C2EAF48E9B5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957710" y="3038476"/>
            <a:ext cx="5832256" cy="27193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22693EB-2793-4930-ABA3-DE7AF1F6D629}"/>
              </a:ext>
            </a:extLst>
          </p:cNvPr>
          <p:cNvSpPr txBox="1"/>
          <p:nvPr/>
        </p:nvSpPr>
        <p:spPr>
          <a:xfrm>
            <a:off x="10596282" y="5757864"/>
            <a:ext cx="1143262" cy="261610"/>
          </a:xfrm>
          <a:prstGeom prst="rect">
            <a:avLst/>
          </a:prstGeom>
          <a:noFill/>
        </p:spPr>
        <p:txBody>
          <a:bodyPr wrap="none" rtlCol="0">
            <a:spAutoFit/>
          </a:bodyPr>
          <a:lstStyle/>
          <a:p>
            <a:r>
              <a:rPr lang="en-GB" sz="1100" dirty="0"/>
              <a:t>Zhou et al., 2019</a:t>
            </a:r>
            <a:endParaRPr lang="LID4096" sz="1100" dirty="0"/>
          </a:p>
        </p:txBody>
      </p:sp>
      <p:sp>
        <p:nvSpPr>
          <p:cNvPr id="22" name="TextBox 21">
            <a:extLst>
              <a:ext uri="{FF2B5EF4-FFF2-40B4-BE49-F238E27FC236}">
                <a16:creationId xmlns:a16="http://schemas.microsoft.com/office/drawing/2014/main" id="{5393EF1D-0DF3-4023-86D2-AFE1B972DB6A}"/>
              </a:ext>
            </a:extLst>
          </p:cNvPr>
          <p:cNvSpPr txBox="1"/>
          <p:nvPr/>
        </p:nvSpPr>
        <p:spPr>
          <a:xfrm>
            <a:off x="6164066" y="1343290"/>
            <a:ext cx="5575478" cy="1477328"/>
          </a:xfrm>
          <a:prstGeom prst="rect">
            <a:avLst/>
          </a:prstGeom>
          <a:noFill/>
        </p:spPr>
        <p:txBody>
          <a:bodyPr wrap="square" rtlCol="0">
            <a:spAutoFit/>
          </a:bodyPr>
          <a:lstStyle/>
          <a:p>
            <a:pPr marL="285750" indent="-285750">
              <a:buFont typeface="Arial" panose="020B0604020202020204" pitchFamily="34" charset="0"/>
              <a:buChar char="•"/>
            </a:pPr>
            <a:r>
              <a:rPr lang="de-DE" dirty="0"/>
              <a:t>Runoff generation models of karst systems can be highly complex</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Consideration for example of soil moisture storage capacity, different runoff types etc</a:t>
            </a:r>
          </a:p>
        </p:txBody>
      </p:sp>
    </p:spTree>
    <p:extLst>
      <p:ext uri="{BB962C8B-B14F-4D97-AF65-F5344CB8AC3E}">
        <p14:creationId xmlns:p14="http://schemas.microsoft.com/office/powerpoint/2010/main" val="173093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A9FAA-0FFF-0C1B-5D51-8248646A3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7EBBD-399F-16A2-E749-F617D88E1EB8}"/>
              </a:ext>
            </a:extLst>
          </p:cNvPr>
          <p:cNvSpPr>
            <a:spLocks noGrp="1"/>
          </p:cNvSpPr>
          <p:nvPr>
            <p:ph type="title"/>
          </p:nvPr>
        </p:nvSpPr>
        <p:spPr/>
        <p:txBody>
          <a:bodyPr>
            <a:normAutofit fontScale="90000"/>
          </a:bodyPr>
          <a:lstStyle/>
          <a:p>
            <a:r>
              <a:rPr lang="en-GB" dirty="0"/>
              <a:t>Common features of stalagmite models</a:t>
            </a:r>
            <a:endParaRPr lang="LID4096" dirty="0"/>
          </a:p>
        </p:txBody>
      </p:sp>
      <p:sp>
        <p:nvSpPr>
          <p:cNvPr id="3" name="TextBox 2">
            <a:extLst>
              <a:ext uri="{FF2B5EF4-FFF2-40B4-BE49-F238E27FC236}">
                <a16:creationId xmlns:a16="http://schemas.microsoft.com/office/drawing/2014/main" id="{FBE8B172-0A51-4386-A640-8CEDE1693282}"/>
              </a:ext>
            </a:extLst>
          </p:cNvPr>
          <p:cNvSpPr txBox="1"/>
          <p:nvPr/>
        </p:nvSpPr>
        <p:spPr>
          <a:xfrm>
            <a:off x="565184" y="1678479"/>
            <a:ext cx="3348958" cy="369332"/>
          </a:xfrm>
          <a:prstGeom prst="rect">
            <a:avLst/>
          </a:prstGeom>
          <a:solidFill>
            <a:schemeClr val="accent5">
              <a:lumMod val="20000"/>
              <a:lumOff val="80000"/>
            </a:schemeClr>
          </a:solidFill>
        </p:spPr>
        <p:txBody>
          <a:bodyPr wrap="square" rtlCol="0">
            <a:spAutoFit/>
          </a:bodyPr>
          <a:lstStyle/>
          <a:p>
            <a:pPr algn="ctr"/>
            <a:r>
              <a:rPr lang="en-GB" dirty="0"/>
              <a:t>Linear discharge functions</a:t>
            </a:r>
            <a:endParaRPr lang="LID4096" dirty="0"/>
          </a:p>
        </p:txBody>
      </p:sp>
      <p:grpSp>
        <p:nvGrpSpPr>
          <p:cNvPr id="4" name="Group 3">
            <a:extLst>
              <a:ext uri="{FF2B5EF4-FFF2-40B4-BE49-F238E27FC236}">
                <a16:creationId xmlns:a16="http://schemas.microsoft.com/office/drawing/2014/main" id="{77AFEACA-E4FA-47EE-9412-7D76C6805940}"/>
              </a:ext>
            </a:extLst>
          </p:cNvPr>
          <p:cNvGrpSpPr/>
          <p:nvPr/>
        </p:nvGrpSpPr>
        <p:grpSpPr>
          <a:xfrm>
            <a:off x="620229" y="2925234"/>
            <a:ext cx="2656741" cy="2429662"/>
            <a:chOff x="4286183" y="1994176"/>
            <a:chExt cx="1787695" cy="1634896"/>
          </a:xfrm>
        </p:grpSpPr>
        <p:grpSp>
          <p:nvGrpSpPr>
            <p:cNvPr id="5" name="Group 4">
              <a:extLst>
                <a:ext uri="{FF2B5EF4-FFF2-40B4-BE49-F238E27FC236}">
                  <a16:creationId xmlns:a16="http://schemas.microsoft.com/office/drawing/2014/main" id="{01E617AA-BBE0-4572-B50D-FEBC65A4CF51}"/>
                </a:ext>
              </a:extLst>
            </p:cNvPr>
            <p:cNvGrpSpPr/>
            <p:nvPr/>
          </p:nvGrpSpPr>
          <p:grpSpPr>
            <a:xfrm>
              <a:off x="4609363" y="1994176"/>
              <a:ext cx="1464515" cy="1313121"/>
              <a:chOff x="4681104" y="2264735"/>
              <a:chExt cx="1464515" cy="1313121"/>
            </a:xfrm>
          </p:grpSpPr>
          <p:cxnSp>
            <p:nvCxnSpPr>
              <p:cNvPr id="9" name="Straight Connector 8">
                <a:extLst>
                  <a:ext uri="{FF2B5EF4-FFF2-40B4-BE49-F238E27FC236}">
                    <a16:creationId xmlns:a16="http://schemas.microsoft.com/office/drawing/2014/main" id="{3002134B-715D-43BA-9B27-5EE8A30E308B}"/>
                  </a:ext>
                </a:extLst>
              </p:cNvPr>
              <p:cNvCxnSpPr/>
              <p:nvPr/>
            </p:nvCxnSpPr>
            <p:spPr>
              <a:xfrm>
                <a:off x="4681104" y="2264735"/>
                <a:ext cx="0" cy="131312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C4A2AB1-46B4-443A-8FB7-4195113E082E}"/>
                  </a:ext>
                </a:extLst>
              </p:cNvPr>
              <p:cNvCxnSpPr/>
              <p:nvPr/>
            </p:nvCxnSpPr>
            <p:spPr>
              <a:xfrm>
                <a:off x="4681104" y="3577856"/>
                <a:ext cx="1464515" cy="0"/>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6" name="Straight Connector 5">
              <a:extLst>
                <a:ext uri="{FF2B5EF4-FFF2-40B4-BE49-F238E27FC236}">
                  <a16:creationId xmlns:a16="http://schemas.microsoft.com/office/drawing/2014/main" id="{31FA6B60-72A8-431F-B0A1-934360844996}"/>
                </a:ext>
              </a:extLst>
            </p:cNvPr>
            <p:cNvCxnSpPr/>
            <p:nvPr/>
          </p:nvCxnSpPr>
          <p:spPr>
            <a:xfrm flipV="1">
              <a:off x="4609363" y="2489462"/>
              <a:ext cx="1335354" cy="817835"/>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A435D0-09AA-4ACD-8985-BBE156C37A33}"/>
                </a:ext>
              </a:extLst>
            </p:cNvPr>
            <p:cNvSpPr txBox="1"/>
            <p:nvPr/>
          </p:nvSpPr>
          <p:spPr>
            <a:xfrm>
              <a:off x="5170601" y="3321295"/>
              <a:ext cx="261649" cy="307777"/>
            </a:xfrm>
            <a:prstGeom prst="rect">
              <a:avLst/>
            </a:prstGeom>
            <a:noFill/>
          </p:spPr>
          <p:txBody>
            <a:bodyPr wrap="square">
              <a:spAutoFit/>
            </a:bodyPr>
            <a:lstStyle/>
            <a:p>
              <a:r>
                <a:rPr lang="en-GB" sz="1400" dirty="0"/>
                <a:t>S</a:t>
              </a:r>
              <a:endParaRPr lang="LID4096" sz="1400" dirty="0"/>
            </a:p>
          </p:txBody>
        </p:sp>
        <p:sp>
          <p:nvSpPr>
            <p:cNvPr id="8" name="TextBox 7">
              <a:extLst>
                <a:ext uri="{FF2B5EF4-FFF2-40B4-BE49-F238E27FC236}">
                  <a16:creationId xmlns:a16="http://schemas.microsoft.com/office/drawing/2014/main" id="{A9E1B94D-06F8-4B76-B90B-25577819E1A8}"/>
                </a:ext>
              </a:extLst>
            </p:cNvPr>
            <p:cNvSpPr txBox="1"/>
            <p:nvPr/>
          </p:nvSpPr>
          <p:spPr>
            <a:xfrm>
              <a:off x="4286183" y="2498355"/>
              <a:ext cx="282538" cy="307777"/>
            </a:xfrm>
            <a:prstGeom prst="rect">
              <a:avLst/>
            </a:prstGeom>
            <a:noFill/>
          </p:spPr>
          <p:txBody>
            <a:bodyPr wrap="square">
              <a:spAutoFit/>
            </a:bodyPr>
            <a:lstStyle/>
            <a:p>
              <a:r>
                <a:rPr lang="en-GB" sz="1400" dirty="0"/>
                <a:t>Q</a:t>
              </a:r>
              <a:endParaRPr lang="LID4096" sz="1400" dirty="0"/>
            </a:p>
          </p:txBody>
        </p:sp>
      </p:grpSp>
      <p:sp>
        <p:nvSpPr>
          <p:cNvPr id="11" name="TextBox 10">
            <a:extLst>
              <a:ext uri="{FF2B5EF4-FFF2-40B4-BE49-F238E27FC236}">
                <a16:creationId xmlns:a16="http://schemas.microsoft.com/office/drawing/2014/main" id="{C246221F-C616-45CA-B9D9-89D109953FCD}"/>
              </a:ext>
            </a:extLst>
          </p:cNvPr>
          <p:cNvSpPr txBox="1"/>
          <p:nvPr/>
        </p:nvSpPr>
        <p:spPr>
          <a:xfrm>
            <a:off x="4421518" y="1698173"/>
            <a:ext cx="3348961" cy="369332"/>
          </a:xfrm>
          <a:prstGeom prst="rect">
            <a:avLst/>
          </a:prstGeom>
          <a:solidFill>
            <a:schemeClr val="accent5">
              <a:lumMod val="20000"/>
              <a:lumOff val="80000"/>
            </a:schemeClr>
          </a:solidFill>
        </p:spPr>
        <p:txBody>
          <a:bodyPr wrap="square" rtlCol="0">
            <a:spAutoFit/>
          </a:bodyPr>
          <a:lstStyle/>
          <a:p>
            <a:pPr algn="ctr"/>
            <a:r>
              <a:rPr lang="en-GB" dirty="0"/>
              <a:t>Multiple storages &amp; flow modes</a:t>
            </a:r>
            <a:endParaRPr lang="LID4096" dirty="0"/>
          </a:p>
        </p:txBody>
      </p:sp>
      <p:sp>
        <p:nvSpPr>
          <p:cNvPr id="12" name="TextBox 11">
            <a:extLst>
              <a:ext uri="{FF2B5EF4-FFF2-40B4-BE49-F238E27FC236}">
                <a16:creationId xmlns:a16="http://schemas.microsoft.com/office/drawing/2014/main" id="{68DF57F9-3139-46BD-83C2-D7EE0B53F3BF}"/>
              </a:ext>
            </a:extLst>
          </p:cNvPr>
          <p:cNvSpPr txBox="1"/>
          <p:nvPr/>
        </p:nvSpPr>
        <p:spPr>
          <a:xfrm>
            <a:off x="8277855" y="1698173"/>
            <a:ext cx="3348961" cy="369332"/>
          </a:xfrm>
          <a:prstGeom prst="rect">
            <a:avLst/>
          </a:prstGeom>
          <a:solidFill>
            <a:schemeClr val="accent5">
              <a:lumMod val="20000"/>
              <a:lumOff val="80000"/>
            </a:schemeClr>
          </a:solidFill>
        </p:spPr>
        <p:txBody>
          <a:bodyPr wrap="square" rtlCol="0">
            <a:spAutoFit/>
          </a:bodyPr>
          <a:lstStyle/>
          <a:p>
            <a:pPr algn="ctr"/>
            <a:r>
              <a:rPr lang="en-GB" dirty="0"/>
              <a:t>Highly simplified soil layer</a:t>
            </a:r>
            <a:endParaRPr lang="LID4096" dirty="0"/>
          </a:p>
        </p:txBody>
      </p:sp>
      <p:grpSp>
        <p:nvGrpSpPr>
          <p:cNvPr id="36" name="Group 35">
            <a:extLst>
              <a:ext uri="{FF2B5EF4-FFF2-40B4-BE49-F238E27FC236}">
                <a16:creationId xmlns:a16="http://schemas.microsoft.com/office/drawing/2014/main" id="{7F1E7ED6-AE9B-41AC-A78C-716E6C835A14}"/>
              </a:ext>
            </a:extLst>
          </p:cNvPr>
          <p:cNvGrpSpPr/>
          <p:nvPr/>
        </p:nvGrpSpPr>
        <p:grpSpPr>
          <a:xfrm>
            <a:off x="4936175" y="2446467"/>
            <a:ext cx="2590836" cy="3199023"/>
            <a:chOff x="4955225" y="2474272"/>
            <a:chExt cx="2590836" cy="3199023"/>
          </a:xfrm>
        </p:grpSpPr>
        <p:grpSp>
          <p:nvGrpSpPr>
            <p:cNvPr id="26" name="Group 25">
              <a:extLst>
                <a:ext uri="{FF2B5EF4-FFF2-40B4-BE49-F238E27FC236}">
                  <a16:creationId xmlns:a16="http://schemas.microsoft.com/office/drawing/2014/main" id="{C6FAF15A-148B-497A-BCBA-262F6A51519C}"/>
                </a:ext>
              </a:extLst>
            </p:cNvPr>
            <p:cNvGrpSpPr/>
            <p:nvPr/>
          </p:nvGrpSpPr>
          <p:grpSpPr>
            <a:xfrm>
              <a:off x="6681287" y="3644469"/>
              <a:ext cx="692916" cy="1046804"/>
              <a:chOff x="4450256" y="5163440"/>
              <a:chExt cx="692916" cy="1046804"/>
            </a:xfrm>
          </p:grpSpPr>
          <p:sp>
            <p:nvSpPr>
              <p:cNvPr id="27" name="Rectangle 26">
                <a:extLst>
                  <a:ext uri="{FF2B5EF4-FFF2-40B4-BE49-F238E27FC236}">
                    <a16:creationId xmlns:a16="http://schemas.microsoft.com/office/drawing/2014/main" id="{A5BFA00F-4635-4983-BCA6-558AFC7B078B}"/>
                  </a:ext>
                </a:extLst>
              </p:cNvPr>
              <p:cNvSpPr/>
              <p:nvPr/>
            </p:nvSpPr>
            <p:spPr>
              <a:xfrm>
                <a:off x="4450256" y="5163440"/>
                <a:ext cx="692916" cy="1046803"/>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8" name="Rectangle 27">
                <a:extLst>
                  <a:ext uri="{FF2B5EF4-FFF2-40B4-BE49-F238E27FC236}">
                    <a16:creationId xmlns:a16="http://schemas.microsoft.com/office/drawing/2014/main" id="{13D6857F-F02D-4C35-BCD8-E8F6F4782593}"/>
                  </a:ext>
                </a:extLst>
              </p:cNvPr>
              <p:cNvSpPr/>
              <p:nvPr/>
            </p:nvSpPr>
            <p:spPr>
              <a:xfrm>
                <a:off x="4450256" y="5482345"/>
                <a:ext cx="692916" cy="727899"/>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grpSp>
        <p:sp>
          <p:nvSpPr>
            <p:cNvPr id="29" name="Arrow: Down 28">
              <a:extLst>
                <a:ext uri="{FF2B5EF4-FFF2-40B4-BE49-F238E27FC236}">
                  <a16:creationId xmlns:a16="http://schemas.microsoft.com/office/drawing/2014/main" id="{C36A7144-119F-4C3E-BCCB-3943411DCDC9}"/>
                </a:ext>
              </a:extLst>
            </p:cNvPr>
            <p:cNvSpPr/>
            <p:nvPr/>
          </p:nvSpPr>
          <p:spPr>
            <a:xfrm>
              <a:off x="6738437" y="3037881"/>
              <a:ext cx="169202" cy="925492"/>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grpSp>
          <p:nvGrpSpPr>
            <p:cNvPr id="23" name="Group 22">
              <a:extLst>
                <a:ext uri="{FF2B5EF4-FFF2-40B4-BE49-F238E27FC236}">
                  <a16:creationId xmlns:a16="http://schemas.microsoft.com/office/drawing/2014/main" id="{3757BD6E-0CF0-4472-B3DC-1A81DB0D6E21}"/>
                </a:ext>
              </a:extLst>
            </p:cNvPr>
            <p:cNvGrpSpPr/>
            <p:nvPr/>
          </p:nvGrpSpPr>
          <p:grpSpPr>
            <a:xfrm>
              <a:off x="5749542" y="3110625"/>
              <a:ext cx="692916" cy="1046804"/>
              <a:chOff x="4450256" y="5163440"/>
              <a:chExt cx="692916" cy="1046804"/>
            </a:xfrm>
          </p:grpSpPr>
          <p:sp>
            <p:nvSpPr>
              <p:cNvPr id="24" name="Rectangle 23">
                <a:extLst>
                  <a:ext uri="{FF2B5EF4-FFF2-40B4-BE49-F238E27FC236}">
                    <a16:creationId xmlns:a16="http://schemas.microsoft.com/office/drawing/2014/main" id="{A2CCA45E-A871-43BE-BB69-4D8CC021699F}"/>
                  </a:ext>
                </a:extLst>
              </p:cNvPr>
              <p:cNvSpPr/>
              <p:nvPr/>
            </p:nvSpPr>
            <p:spPr>
              <a:xfrm>
                <a:off x="4450256" y="5163440"/>
                <a:ext cx="692916" cy="1046803"/>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5" name="Rectangle 24">
                <a:extLst>
                  <a:ext uri="{FF2B5EF4-FFF2-40B4-BE49-F238E27FC236}">
                    <a16:creationId xmlns:a16="http://schemas.microsoft.com/office/drawing/2014/main" id="{ACA463DD-59D9-4CE3-9BA2-ACDE1A14682C}"/>
                  </a:ext>
                </a:extLst>
              </p:cNvPr>
              <p:cNvSpPr/>
              <p:nvPr/>
            </p:nvSpPr>
            <p:spPr>
              <a:xfrm>
                <a:off x="4450256" y="5482345"/>
                <a:ext cx="692916" cy="727899"/>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grpSp>
        <p:grpSp>
          <p:nvGrpSpPr>
            <p:cNvPr id="22" name="Group 21">
              <a:extLst>
                <a:ext uri="{FF2B5EF4-FFF2-40B4-BE49-F238E27FC236}">
                  <a16:creationId xmlns:a16="http://schemas.microsoft.com/office/drawing/2014/main" id="{BCC2A264-1FBA-4BB7-9F62-37C928BE6E7B}"/>
                </a:ext>
              </a:extLst>
            </p:cNvPr>
            <p:cNvGrpSpPr/>
            <p:nvPr/>
          </p:nvGrpSpPr>
          <p:grpSpPr>
            <a:xfrm>
              <a:off x="4955225" y="4284277"/>
              <a:ext cx="692916" cy="1046805"/>
              <a:chOff x="4450256" y="5163440"/>
              <a:chExt cx="692916" cy="1046805"/>
            </a:xfrm>
          </p:grpSpPr>
          <p:sp>
            <p:nvSpPr>
              <p:cNvPr id="15" name="Rectangle 14">
                <a:extLst>
                  <a:ext uri="{FF2B5EF4-FFF2-40B4-BE49-F238E27FC236}">
                    <a16:creationId xmlns:a16="http://schemas.microsoft.com/office/drawing/2014/main" id="{9B178E06-5097-483D-BE37-5EE68742A623}"/>
                  </a:ext>
                </a:extLst>
              </p:cNvPr>
              <p:cNvSpPr/>
              <p:nvPr/>
            </p:nvSpPr>
            <p:spPr>
              <a:xfrm>
                <a:off x="4450256" y="5163440"/>
                <a:ext cx="692916" cy="1046803"/>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6" name="Rectangle 15">
                <a:extLst>
                  <a:ext uri="{FF2B5EF4-FFF2-40B4-BE49-F238E27FC236}">
                    <a16:creationId xmlns:a16="http://schemas.microsoft.com/office/drawing/2014/main" id="{F2369372-0843-48A7-AEA7-3198B56CCE0F}"/>
                  </a:ext>
                </a:extLst>
              </p:cNvPr>
              <p:cNvSpPr/>
              <p:nvPr/>
            </p:nvSpPr>
            <p:spPr>
              <a:xfrm>
                <a:off x="4450256" y="5182053"/>
                <a:ext cx="692916" cy="1028192"/>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grpSp>
        <p:sp>
          <p:nvSpPr>
            <p:cNvPr id="17" name="Arrow: Down 16">
              <a:extLst>
                <a:ext uri="{FF2B5EF4-FFF2-40B4-BE49-F238E27FC236}">
                  <a16:creationId xmlns:a16="http://schemas.microsoft.com/office/drawing/2014/main" id="{D753E4C5-4F1C-40B5-8302-62E82B34537C}"/>
                </a:ext>
              </a:extLst>
            </p:cNvPr>
            <p:cNvSpPr/>
            <p:nvPr/>
          </p:nvSpPr>
          <p:spPr>
            <a:xfrm>
              <a:off x="6032675" y="2933831"/>
              <a:ext cx="157201" cy="458621"/>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9" name="Rectangle 18">
              <a:extLst>
                <a:ext uri="{FF2B5EF4-FFF2-40B4-BE49-F238E27FC236}">
                  <a16:creationId xmlns:a16="http://schemas.microsoft.com/office/drawing/2014/main" id="{172D433E-7D98-4F9E-B1E9-37BAE0F16AA9}"/>
                </a:ext>
              </a:extLst>
            </p:cNvPr>
            <p:cNvSpPr/>
            <p:nvPr/>
          </p:nvSpPr>
          <p:spPr>
            <a:xfrm>
              <a:off x="5283986" y="2563865"/>
              <a:ext cx="1624162" cy="458621"/>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0" name="Arrow: Down 19">
              <a:extLst>
                <a:ext uri="{FF2B5EF4-FFF2-40B4-BE49-F238E27FC236}">
                  <a16:creationId xmlns:a16="http://schemas.microsoft.com/office/drawing/2014/main" id="{8C61D98D-4DBF-4AC7-AB12-201A61EB9114}"/>
                </a:ext>
              </a:extLst>
            </p:cNvPr>
            <p:cNvSpPr/>
            <p:nvPr/>
          </p:nvSpPr>
          <p:spPr>
            <a:xfrm rot="16200000">
              <a:off x="6078302" y="3815386"/>
              <a:ext cx="140855" cy="1054365"/>
            </a:xfrm>
            <a:prstGeom prst="downArrow">
              <a:avLst/>
            </a:prstGeom>
            <a:solidFill>
              <a:srgbClr val="BFBFBF"/>
            </a:solidFill>
            <a:ln w="12700" cap="flat" cmpd="sng" algn="ctr">
              <a:noFill/>
              <a:prstDash val="solid"/>
              <a:miter lim="800000"/>
            </a:ln>
            <a:effectLst/>
          </p:spPr>
          <p:txBody>
            <a:bodyPr rtlCol="0" anchor="ctr"/>
            <a:lstStyle/>
            <a:p>
              <a:pPr algn="ctr"/>
              <a:endParaRPr lang="LID4096" kern="0">
                <a:solidFill>
                  <a:prstClr val="white"/>
                </a:solidFill>
                <a:latin typeface="Bahnschrift Light SemiCondensed"/>
              </a:endParaRPr>
            </a:p>
          </p:txBody>
        </p:sp>
        <p:sp>
          <p:nvSpPr>
            <p:cNvPr id="30" name="Arrow: Down 29">
              <a:extLst>
                <a:ext uri="{FF2B5EF4-FFF2-40B4-BE49-F238E27FC236}">
                  <a16:creationId xmlns:a16="http://schemas.microsoft.com/office/drawing/2014/main" id="{0A484C5B-4FD9-4438-BE01-196208F73253}"/>
                </a:ext>
              </a:extLst>
            </p:cNvPr>
            <p:cNvSpPr/>
            <p:nvPr/>
          </p:nvSpPr>
          <p:spPr>
            <a:xfrm rot="10800000">
              <a:off x="6549264" y="2474272"/>
              <a:ext cx="126648" cy="318904"/>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1" name="Arrow: Down 30">
              <a:extLst>
                <a:ext uri="{FF2B5EF4-FFF2-40B4-BE49-F238E27FC236}">
                  <a16:creationId xmlns:a16="http://schemas.microsoft.com/office/drawing/2014/main" id="{9A940A80-47CC-43F9-9276-0715F872AEA1}"/>
                </a:ext>
              </a:extLst>
            </p:cNvPr>
            <p:cNvSpPr/>
            <p:nvPr/>
          </p:nvSpPr>
          <p:spPr>
            <a:xfrm rot="18998683">
              <a:off x="7388820" y="4524178"/>
              <a:ext cx="157241" cy="361450"/>
            </a:xfrm>
            <a:prstGeom prst="downArrow">
              <a:avLst/>
            </a:prstGeom>
            <a:solidFill>
              <a:srgbClr val="BFBFBF"/>
            </a:solidFill>
            <a:ln w="12700" cap="flat" cmpd="sng" algn="ctr">
              <a:noFill/>
              <a:prstDash val="solid"/>
              <a:miter lim="800000"/>
            </a:ln>
            <a:effectLst/>
          </p:spPr>
          <p:txBody>
            <a:bodyPr rtlCol="0" anchor="ctr"/>
            <a:lstStyle/>
            <a:p>
              <a:pPr algn="ctr"/>
              <a:endParaRPr lang="LID4096" kern="0">
                <a:solidFill>
                  <a:prstClr val="white"/>
                </a:solidFill>
                <a:latin typeface="Bahnschrift Light SemiCondensed"/>
              </a:endParaRPr>
            </a:p>
          </p:txBody>
        </p:sp>
        <p:sp>
          <p:nvSpPr>
            <p:cNvPr id="32" name="Arrow: Down 31">
              <a:extLst>
                <a:ext uri="{FF2B5EF4-FFF2-40B4-BE49-F238E27FC236}">
                  <a16:creationId xmlns:a16="http://schemas.microsoft.com/office/drawing/2014/main" id="{6F473BFC-26C6-455E-BF4B-864A3527E1D2}"/>
                </a:ext>
              </a:extLst>
            </p:cNvPr>
            <p:cNvSpPr/>
            <p:nvPr/>
          </p:nvSpPr>
          <p:spPr>
            <a:xfrm>
              <a:off x="5306059" y="3019227"/>
              <a:ext cx="204649" cy="1252903"/>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3" name="Arrow: Down 32">
              <a:extLst>
                <a:ext uri="{FF2B5EF4-FFF2-40B4-BE49-F238E27FC236}">
                  <a16:creationId xmlns:a16="http://schemas.microsoft.com/office/drawing/2014/main" id="{E88A3156-3FAD-41C9-9DFE-69E1C2ECD499}"/>
                </a:ext>
              </a:extLst>
            </p:cNvPr>
            <p:cNvSpPr/>
            <p:nvPr/>
          </p:nvSpPr>
          <p:spPr>
            <a:xfrm rot="2463642">
              <a:off x="5601788" y="3931747"/>
              <a:ext cx="157241" cy="361450"/>
            </a:xfrm>
            <a:prstGeom prst="downArrow">
              <a:avLst/>
            </a:prstGeom>
            <a:solidFill>
              <a:srgbClr val="BFBFBF"/>
            </a:solidFill>
            <a:ln w="12700" cap="flat" cmpd="sng" algn="ctr">
              <a:noFill/>
              <a:prstDash val="solid"/>
              <a:miter lim="800000"/>
            </a:ln>
            <a:effectLst/>
          </p:spPr>
          <p:txBody>
            <a:bodyPr rtlCol="0" anchor="ctr"/>
            <a:lstStyle/>
            <a:p>
              <a:pPr algn="ctr"/>
              <a:endParaRPr lang="LID4096" kern="0">
                <a:solidFill>
                  <a:prstClr val="white"/>
                </a:solidFill>
                <a:latin typeface="Bahnschrift Light SemiCondensed"/>
              </a:endParaRPr>
            </a:p>
          </p:txBody>
        </p:sp>
        <p:sp>
          <p:nvSpPr>
            <p:cNvPr id="34" name="Arrow: Down 33">
              <a:extLst>
                <a:ext uri="{FF2B5EF4-FFF2-40B4-BE49-F238E27FC236}">
                  <a16:creationId xmlns:a16="http://schemas.microsoft.com/office/drawing/2014/main" id="{810C544F-D1A5-400B-9014-983F3B9250E3}"/>
                </a:ext>
              </a:extLst>
            </p:cNvPr>
            <p:cNvSpPr/>
            <p:nvPr/>
          </p:nvSpPr>
          <p:spPr>
            <a:xfrm>
              <a:off x="5205385" y="5214674"/>
              <a:ext cx="157201" cy="458621"/>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1" name="Rectangle 20">
              <a:extLst>
                <a:ext uri="{FF2B5EF4-FFF2-40B4-BE49-F238E27FC236}">
                  <a16:creationId xmlns:a16="http://schemas.microsoft.com/office/drawing/2014/main" id="{E66056ED-2C53-403B-8EB7-40FC3AECA6F8}"/>
                </a:ext>
              </a:extLst>
            </p:cNvPr>
            <p:cNvSpPr/>
            <p:nvPr/>
          </p:nvSpPr>
          <p:spPr>
            <a:xfrm>
              <a:off x="5284361" y="2703582"/>
              <a:ext cx="1623278" cy="344464"/>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5" name="Arrow: Down 34">
              <a:extLst>
                <a:ext uri="{FF2B5EF4-FFF2-40B4-BE49-F238E27FC236}">
                  <a16:creationId xmlns:a16="http://schemas.microsoft.com/office/drawing/2014/main" id="{2804FEF0-C9F8-4257-AFF2-6CFEF42E7688}"/>
                </a:ext>
              </a:extLst>
            </p:cNvPr>
            <p:cNvSpPr/>
            <p:nvPr/>
          </p:nvSpPr>
          <p:spPr>
            <a:xfrm>
              <a:off x="6930987" y="4621414"/>
              <a:ext cx="157201" cy="458621"/>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grpSp>
      <p:sp>
        <p:nvSpPr>
          <p:cNvPr id="39" name="Rectangle 38">
            <a:extLst>
              <a:ext uri="{FF2B5EF4-FFF2-40B4-BE49-F238E27FC236}">
                <a16:creationId xmlns:a16="http://schemas.microsoft.com/office/drawing/2014/main" id="{ADFD7211-8301-49CF-AFA5-C4870B22BDAE}"/>
              </a:ext>
            </a:extLst>
          </p:cNvPr>
          <p:cNvSpPr/>
          <p:nvPr/>
        </p:nvSpPr>
        <p:spPr>
          <a:xfrm>
            <a:off x="8850901" y="3069464"/>
            <a:ext cx="2441920" cy="553155"/>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40" name="TextBox 39">
            <a:extLst>
              <a:ext uri="{FF2B5EF4-FFF2-40B4-BE49-F238E27FC236}">
                <a16:creationId xmlns:a16="http://schemas.microsoft.com/office/drawing/2014/main" id="{6A1927C0-C763-4AE0-A6AF-94B9AF1770E9}"/>
              </a:ext>
            </a:extLst>
          </p:cNvPr>
          <p:cNvSpPr txBox="1"/>
          <p:nvPr/>
        </p:nvSpPr>
        <p:spPr>
          <a:xfrm>
            <a:off x="9740407" y="2511222"/>
            <a:ext cx="689420"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Prcp</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41" name="Rectangle 40">
            <a:extLst>
              <a:ext uri="{FF2B5EF4-FFF2-40B4-BE49-F238E27FC236}">
                <a16:creationId xmlns:a16="http://schemas.microsoft.com/office/drawing/2014/main" id="{FEB6DB63-F950-4DB3-8A4D-566D6A3C7B23}"/>
              </a:ext>
            </a:extLst>
          </p:cNvPr>
          <p:cNvSpPr/>
          <p:nvPr/>
        </p:nvSpPr>
        <p:spPr>
          <a:xfrm rot="5400000">
            <a:off x="9934270" y="2968191"/>
            <a:ext cx="298526" cy="140901"/>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42" name="Rectangle 41">
            <a:extLst>
              <a:ext uri="{FF2B5EF4-FFF2-40B4-BE49-F238E27FC236}">
                <a16:creationId xmlns:a16="http://schemas.microsoft.com/office/drawing/2014/main" id="{91DFB72E-6FE4-49CA-BCE5-ECFDD4D4B197}"/>
              </a:ext>
            </a:extLst>
          </p:cNvPr>
          <p:cNvSpPr/>
          <p:nvPr/>
        </p:nvSpPr>
        <p:spPr>
          <a:xfrm>
            <a:off x="8851575" y="3171095"/>
            <a:ext cx="2441920" cy="46126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43" name="TextBox 42">
            <a:extLst>
              <a:ext uri="{FF2B5EF4-FFF2-40B4-BE49-F238E27FC236}">
                <a16:creationId xmlns:a16="http://schemas.microsoft.com/office/drawing/2014/main" id="{E0BF7D1B-7C1E-4D43-A7E4-D96FAAC1BB65}"/>
              </a:ext>
            </a:extLst>
          </p:cNvPr>
          <p:cNvSpPr txBox="1"/>
          <p:nvPr/>
        </p:nvSpPr>
        <p:spPr>
          <a:xfrm>
            <a:off x="9688506" y="3191912"/>
            <a:ext cx="782587"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S_soil</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44" name="TextBox 43">
            <a:extLst>
              <a:ext uri="{FF2B5EF4-FFF2-40B4-BE49-F238E27FC236}">
                <a16:creationId xmlns:a16="http://schemas.microsoft.com/office/drawing/2014/main" id="{21E4B8DF-16FC-4E04-95CA-839212309440}"/>
              </a:ext>
            </a:extLst>
          </p:cNvPr>
          <p:cNvSpPr txBox="1"/>
          <p:nvPr/>
        </p:nvSpPr>
        <p:spPr>
          <a:xfrm>
            <a:off x="8235991" y="2986429"/>
            <a:ext cx="575799"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r>
              <a:rPr lang="en-GB" i="1" baseline="-25000" dirty="0">
                <a:solidFill>
                  <a:prstClr val="black"/>
                </a:solidFill>
                <a:latin typeface="Cambria Math" panose="02040503050406030204" pitchFamily="18" charset="0"/>
                <a:ea typeface="Cambria Math" panose="02040503050406030204" pitchFamily="18" charset="0"/>
              </a:rPr>
              <a:t>max</a:t>
            </a:r>
            <a:endParaRPr lang="LID4096" i="1" baseline="-25000" dirty="0">
              <a:solidFill>
                <a:prstClr val="black"/>
              </a:solidFill>
              <a:latin typeface="Cambria Math" panose="02040503050406030204" pitchFamily="18" charset="0"/>
              <a:ea typeface="Cambria Math" panose="02040503050406030204" pitchFamily="18" charset="0"/>
            </a:endParaRPr>
          </a:p>
        </p:txBody>
      </p:sp>
      <p:cxnSp>
        <p:nvCxnSpPr>
          <p:cNvPr id="45" name="Straight Connector 44">
            <a:extLst>
              <a:ext uri="{FF2B5EF4-FFF2-40B4-BE49-F238E27FC236}">
                <a16:creationId xmlns:a16="http://schemas.microsoft.com/office/drawing/2014/main" id="{D75147BB-7599-463D-98D0-D49F8E3253C2}"/>
              </a:ext>
            </a:extLst>
          </p:cNvPr>
          <p:cNvCxnSpPr/>
          <p:nvPr/>
        </p:nvCxnSpPr>
        <p:spPr>
          <a:xfrm flipH="1">
            <a:off x="8608370" y="3179721"/>
            <a:ext cx="955690" cy="0"/>
          </a:xfrm>
          <a:prstGeom prst="line">
            <a:avLst/>
          </a:prstGeom>
          <a:noFill/>
          <a:ln w="19050" cap="flat" cmpd="sng" algn="ctr">
            <a:solidFill>
              <a:sysClr val="window" lastClr="FFFFFF">
                <a:lumMod val="75000"/>
              </a:sysClr>
            </a:solidFill>
            <a:prstDash val="solid"/>
            <a:miter lim="800000"/>
          </a:ln>
          <a:effectLst/>
        </p:spPr>
      </p:cxnSp>
      <p:sp>
        <p:nvSpPr>
          <p:cNvPr id="46" name="Arrow: Down 45">
            <a:extLst>
              <a:ext uri="{FF2B5EF4-FFF2-40B4-BE49-F238E27FC236}">
                <a16:creationId xmlns:a16="http://schemas.microsoft.com/office/drawing/2014/main" id="{12DEAEBD-D556-4503-9716-EA1994E5CAD1}"/>
              </a:ext>
            </a:extLst>
          </p:cNvPr>
          <p:cNvSpPr/>
          <p:nvPr/>
        </p:nvSpPr>
        <p:spPr>
          <a:xfrm rot="10800000">
            <a:off x="10842606" y="2853261"/>
            <a:ext cx="214432" cy="539945"/>
          </a:xfrm>
          <a:prstGeom prst="downArrow">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47" name="TextBox 46">
            <a:extLst>
              <a:ext uri="{FF2B5EF4-FFF2-40B4-BE49-F238E27FC236}">
                <a16:creationId xmlns:a16="http://schemas.microsoft.com/office/drawing/2014/main" id="{1E848A62-E7DD-4F02-9371-89DED7DBA1DB}"/>
              </a:ext>
            </a:extLst>
          </p:cNvPr>
          <p:cNvSpPr txBox="1"/>
          <p:nvPr/>
        </p:nvSpPr>
        <p:spPr>
          <a:xfrm>
            <a:off x="10741887" y="2511222"/>
            <a:ext cx="317716"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E</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50" name="Arrow: Down 49">
            <a:extLst>
              <a:ext uri="{FF2B5EF4-FFF2-40B4-BE49-F238E27FC236}">
                <a16:creationId xmlns:a16="http://schemas.microsoft.com/office/drawing/2014/main" id="{9DB3CD6E-2372-4469-A9DA-16DD4A9CBBF8}"/>
              </a:ext>
            </a:extLst>
          </p:cNvPr>
          <p:cNvSpPr/>
          <p:nvPr/>
        </p:nvSpPr>
        <p:spPr>
          <a:xfrm>
            <a:off x="9972583" y="3516448"/>
            <a:ext cx="214432" cy="539945"/>
          </a:xfrm>
          <a:prstGeom prst="downArrow">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51" name="TextBox 50">
            <a:extLst>
              <a:ext uri="{FF2B5EF4-FFF2-40B4-BE49-F238E27FC236}">
                <a16:creationId xmlns:a16="http://schemas.microsoft.com/office/drawing/2014/main" id="{4545DE4C-00B5-4587-ADCF-9AD3CBC1E727}"/>
              </a:ext>
            </a:extLst>
          </p:cNvPr>
          <p:cNvSpPr txBox="1"/>
          <p:nvPr/>
        </p:nvSpPr>
        <p:spPr>
          <a:xfrm>
            <a:off x="9727151" y="4037109"/>
            <a:ext cx="636713" cy="369332"/>
          </a:xfrm>
          <a:prstGeom prst="rect">
            <a:avLst/>
          </a:prstGeom>
          <a:noFill/>
        </p:spPr>
        <p:txBody>
          <a:bodyPr wrap="none" rtlCol="0">
            <a:spAutoFit/>
          </a:bodyPr>
          <a:lstStyle/>
          <a:p>
            <a:r>
              <a:rPr lang="en-GB" i="1" dirty="0" err="1">
                <a:solidFill>
                  <a:prstClr val="black"/>
                </a:solidFill>
                <a:latin typeface="Cambria Math" panose="02040503050406030204" pitchFamily="18" charset="0"/>
                <a:ea typeface="Cambria Math" panose="02040503050406030204" pitchFamily="18" charset="0"/>
              </a:rPr>
              <a:t>Infil</a:t>
            </a:r>
            <a:r>
              <a:rPr lang="en-GB" i="1" baseline="-25000" dirty="0" err="1">
                <a:solidFill>
                  <a:prstClr val="black"/>
                </a:solidFill>
                <a:latin typeface="Cambria Math" panose="02040503050406030204" pitchFamily="18" charset="0"/>
                <a:ea typeface="Cambria Math" panose="02040503050406030204" pitchFamily="18" charset="0"/>
              </a:rPr>
              <a:t>t</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54" name="TextBox 53">
            <a:extLst>
              <a:ext uri="{FF2B5EF4-FFF2-40B4-BE49-F238E27FC236}">
                <a16:creationId xmlns:a16="http://schemas.microsoft.com/office/drawing/2014/main" id="{05DB1CA0-2406-4684-ACAF-81307A8E9D2B}"/>
              </a:ext>
            </a:extLst>
          </p:cNvPr>
          <p:cNvSpPr txBox="1"/>
          <p:nvPr/>
        </p:nvSpPr>
        <p:spPr>
          <a:xfrm>
            <a:off x="8277855" y="4789181"/>
            <a:ext cx="3348961"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t>well mixed</a:t>
            </a:r>
          </a:p>
          <a:p>
            <a:pPr marL="285750" indent="-285750">
              <a:buFont typeface="Arial" panose="020B0604020202020204" pitchFamily="34" charset="0"/>
              <a:buChar char="•"/>
            </a:pPr>
            <a:r>
              <a:rPr lang="de-DE" sz="1400" dirty="0"/>
              <a:t>Simplified evaporation</a:t>
            </a:r>
          </a:p>
          <a:p>
            <a:pPr marL="285750" indent="-285750">
              <a:buFont typeface="Arial" panose="020B0604020202020204" pitchFamily="34" charset="0"/>
              <a:buChar char="•"/>
            </a:pPr>
            <a:r>
              <a:rPr lang="de-DE" sz="1400" dirty="0"/>
              <a:t>Fixed evaporative enrichment coefficients</a:t>
            </a:r>
            <a:endParaRPr lang="en-US" sz="1400" dirty="0"/>
          </a:p>
        </p:txBody>
      </p:sp>
      <p:sp>
        <p:nvSpPr>
          <p:cNvPr id="55" name="TextBox 54">
            <a:extLst>
              <a:ext uri="{FF2B5EF4-FFF2-40B4-BE49-F238E27FC236}">
                <a16:creationId xmlns:a16="http://schemas.microsoft.com/office/drawing/2014/main" id="{7F98830E-112A-40B9-97FE-81AEAC1991A3}"/>
              </a:ext>
            </a:extLst>
          </p:cNvPr>
          <p:cNvSpPr txBox="1"/>
          <p:nvPr/>
        </p:nvSpPr>
        <p:spPr>
          <a:xfrm>
            <a:off x="829921" y="5966998"/>
            <a:ext cx="10227117" cy="646331"/>
          </a:xfrm>
          <a:prstGeom prst="rect">
            <a:avLst/>
          </a:prstGeom>
          <a:noFill/>
        </p:spPr>
        <p:txBody>
          <a:bodyPr wrap="square" rtlCol="0">
            <a:spAutoFit/>
          </a:bodyPr>
          <a:lstStyle/>
          <a:p>
            <a:r>
              <a:rPr lang="de-DE" i="1" dirty="0">
                <a:solidFill>
                  <a:schemeClr val="accent5">
                    <a:lumMod val="60000"/>
                    <a:lumOff val="40000"/>
                  </a:schemeClr>
                </a:solidFill>
              </a:rPr>
              <a:t>Mathematical representations of hydrology often very simplified. More complex, non-linear behavior usually achieved by introducing multiple levels of storages, flow modes and discharge thresholds.  </a:t>
            </a:r>
            <a:endParaRPr lang="en-US" i="1" dirty="0">
              <a:solidFill>
                <a:schemeClr val="accent5">
                  <a:lumMod val="60000"/>
                  <a:lumOff val="40000"/>
                </a:schemeClr>
              </a:solidFill>
            </a:endParaRPr>
          </a:p>
        </p:txBody>
      </p:sp>
    </p:spTree>
    <p:extLst>
      <p:ext uri="{BB962C8B-B14F-4D97-AF65-F5344CB8AC3E}">
        <p14:creationId xmlns:p14="http://schemas.microsoft.com/office/powerpoint/2010/main" val="55708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39" grpId="0" animBg="1"/>
      <p:bldP spid="40" grpId="0"/>
      <p:bldP spid="41" grpId="0" animBg="1"/>
      <p:bldP spid="42" grpId="0" animBg="1"/>
      <p:bldP spid="43" grpId="0"/>
      <p:bldP spid="44" grpId="0"/>
      <p:bldP spid="46" grpId="0" animBg="1"/>
      <p:bldP spid="47" grpId="0"/>
      <p:bldP spid="50" grpId="0" animBg="1"/>
      <p:bldP spid="51" grpId="0"/>
      <p:bldP spid="54" grpId="0"/>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C3EBB-0B5B-5104-CE53-EC348569D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1999D-3B4C-B329-D92D-093EEED12939}"/>
              </a:ext>
            </a:extLst>
          </p:cNvPr>
          <p:cNvSpPr>
            <a:spLocks noGrp="1"/>
          </p:cNvSpPr>
          <p:nvPr>
            <p:ph type="title"/>
          </p:nvPr>
        </p:nvSpPr>
        <p:spPr/>
        <p:txBody>
          <a:bodyPr>
            <a:normAutofit fontScale="90000"/>
          </a:bodyPr>
          <a:lstStyle/>
          <a:p>
            <a:r>
              <a:rPr lang="en-GB" dirty="0"/>
              <a:t>Example karst hydrology models</a:t>
            </a:r>
            <a:endParaRPr lang="LID4096" dirty="0"/>
          </a:p>
        </p:txBody>
      </p:sp>
      <p:pic>
        <p:nvPicPr>
          <p:cNvPr id="1026" name="Picture 2">
            <a:extLst>
              <a:ext uri="{FF2B5EF4-FFF2-40B4-BE49-F238E27FC236}">
                <a16:creationId xmlns:a16="http://schemas.microsoft.com/office/drawing/2014/main" id="{8C9075E1-38F0-3693-7DF0-128D03413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362" y="1934792"/>
            <a:ext cx="3203948" cy="42059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D632AF-A9EC-055D-73BE-B5ADBC46C22D}"/>
              </a:ext>
            </a:extLst>
          </p:cNvPr>
          <p:cNvSpPr txBox="1"/>
          <p:nvPr/>
        </p:nvSpPr>
        <p:spPr>
          <a:xfrm>
            <a:off x="10153628" y="6140724"/>
            <a:ext cx="1385187" cy="276999"/>
          </a:xfrm>
          <a:prstGeom prst="rect">
            <a:avLst/>
          </a:prstGeom>
          <a:noFill/>
        </p:spPr>
        <p:txBody>
          <a:bodyPr wrap="none" rtlCol="0">
            <a:spAutoFit/>
          </a:bodyPr>
          <a:lstStyle/>
          <a:p>
            <a:r>
              <a:rPr lang="en-GB" sz="1200" dirty="0"/>
              <a:t>Bradley et al., 2010</a:t>
            </a:r>
            <a:endParaRPr lang="LID4096" sz="1200" dirty="0"/>
          </a:p>
        </p:txBody>
      </p:sp>
      <p:sp>
        <p:nvSpPr>
          <p:cNvPr id="6" name="TextBox 5">
            <a:extLst>
              <a:ext uri="{FF2B5EF4-FFF2-40B4-BE49-F238E27FC236}">
                <a16:creationId xmlns:a16="http://schemas.microsoft.com/office/drawing/2014/main" id="{F0549524-4704-4BF5-9A2F-8810167F17B2}"/>
              </a:ext>
            </a:extLst>
          </p:cNvPr>
          <p:cNvSpPr txBox="1"/>
          <p:nvPr/>
        </p:nvSpPr>
        <p:spPr>
          <a:xfrm>
            <a:off x="8189857" y="1067382"/>
            <a:ext cx="3348958" cy="369332"/>
          </a:xfrm>
          <a:prstGeom prst="rect">
            <a:avLst/>
          </a:prstGeom>
          <a:solidFill>
            <a:schemeClr val="accent5">
              <a:lumMod val="20000"/>
              <a:lumOff val="80000"/>
            </a:schemeClr>
          </a:solidFill>
        </p:spPr>
        <p:txBody>
          <a:bodyPr wrap="square" rtlCol="0">
            <a:spAutoFit/>
          </a:bodyPr>
          <a:lstStyle/>
          <a:p>
            <a:pPr algn="ctr"/>
            <a:r>
              <a:rPr lang="en-GB" dirty="0" err="1"/>
              <a:t>KarstFor</a:t>
            </a:r>
            <a:endParaRPr lang="LID4096" dirty="0"/>
          </a:p>
        </p:txBody>
      </p:sp>
      <p:sp>
        <p:nvSpPr>
          <p:cNvPr id="7" name="TextBox 6">
            <a:extLst>
              <a:ext uri="{FF2B5EF4-FFF2-40B4-BE49-F238E27FC236}">
                <a16:creationId xmlns:a16="http://schemas.microsoft.com/office/drawing/2014/main" id="{3E417B99-D659-4CAE-8699-96809EA05331}"/>
              </a:ext>
            </a:extLst>
          </p:cNvPr>
          <p:cNvSpPr txBox="1"/>
          <p:nvPr/>
        </p:nvSpPr>
        <p:spPr>
          <a:xfrm>
            <a:off x="4421521" y="1075057"/>
            <a:ext cx="3348958" cy="369332"/>
          </a:xfrm>
          <a:prstGeom prst="rect">
            <a:avLst/>
          </a:prstGeom>
          <a:solidFill>
            <a:schemeClr val="accent5">
              <a:lumMod val="20000"/>
              <a:lumOff val="80000"/>
            </a:schemeClr>
          </a:solidFill>
        </p:spPr>
        <p:txBody>
          <a:bodyPr wrap="square" rtlCol="0">
            <a:spAutoFit/>
          </a:bodyPr>
          <a:lstStyle/>
          <a:p>
            <a:pPr algn="ctr"/>
            <a:r>
              <a:rPr lang="en-GB" dirty="0"/>
              <a:t>Campbell et al., 2017</a:t>
            </a:r>
            <a:endParaRPr lang="LID4096" dirty="0"/>
          </a:p>
        </p:txBody>
      </p:sp>
      <p:grpSp>
        <p:nvGrpSpPr>
          <p:cNvPr id="8" name="Group 7">
            <a:extLst>
              <a:ext uri="{FF2B5EF4-FFF2-40B4-BE49-F238E27FC236}">
                <a16:creationId xmlns:a16="http://schemas.microsoft.com/office/drawing/2014/main" id="{59C4E012-1CD5-4904-B253-591480D10456}"/>
              </a:ext>
            </a:extLst>
          </p:cNvPr>
          <p:cNvGrpSpPr/>
          <p:nvPr/>
        </p:nvGrpSpPr>
        <p:grpSpPr>
          <a:xfrm>
            <a:off x="4966950" y="1444389"/>
            <a:ext cx="2610750" cy="2429372"/>
            <a:chOff x="5054557" y="2381259"/>
            <a:chExt cx="3156141" cy="2936873"/>
          </a:xfrm>
        </p:grpSpPr>
        <p:pic>
          <p:nvPicPr>
            <p:cNvPr id="2050" name="Picture 2" descr="Details are in the caption following the image">
              <a:extLst>
                <a:ext uri="{FF2B5EF4-FFF2-40B4-BE49-F238E27FC236}">
                  <a16:creationId xmlns:a16="http://schemas.microsoft.com/office/drawing/2014/main" id="{6E7EF64F-EB58-47AF-B342-FBD8E8957F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307" r="74713" b="3830"/>
            <a:stretch/>
          </p:blipFill>
          <p:spPr bwMode="auto">
            <a:xfrm>
              <a:off x="5054557" y="2440096"/>
              <a:ext cx="3156141" cy="28780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ECE9BB-ED57-4D3A-831A-3091696D84FF}"/>
                </a:ext>
              </a:extLst>
            </p:cNvPr>
            <p:cNvSpPr/>
            <p:nvPr/>
          </p:nvSpPr>
          <p:spPr>
            <a:xfrm>
              <a:off x="5054557" y="2381259"/>
              <a:ext cx="650917" cy="4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075CC3D-E863-4772-8B01-A5E3B88AA44B}"/>
              </a:ext>
            </a:extLst>
          </p:cNvPr>
          <p:cNvPicPr>
            <a:picLocks noChangeAspect="1"/>
          </p:cNvPicPr>
          <p:nvPr/>
        </p:nvPicPr>
        <p:blipFill>
          <a:blip r:embed="rId5"/>
          <a:stretch>
            <a:fillRect/>
          </a:stretch>
        </p:blipFill>
        <p:spPr>
          <a:xfrm>
            <a:off x="4723501" y="4496473"/>
            <a:ext cx="2854199" cy="2143500"/>
          </a:xfrm>
          <a:prstGeom prst="rect">
            <a:avLst/>
          </a:prstGeom>
        </p:spPr>
      </p:pic>
      <p:sp>
        <p:nvSpPr>
          <p:cNvPr id="13" name="TextBox 12">
            <a:extLst>
              <a:ext uri="{FF2B5EF4-FFF2-40B4-BE49-F238E27FC236}">
                <a16:creationId xmlns:a16="http://schemas.microsoft.com/office/drawing/2014/main" id="{92EA99DB-6120-4205-A735-5A5B3EDAFE85}"/>
              </a:ext>
            </a:extLst>
          </p:cNvPr>
          <p:cNvSpPr txBox="1"/>
          <p:nvPr/>
        </p:nvSpPr>
        <p:spPr>
          <a:xfrm>
            <a:off x="4421521" y="4044903"/>
            <a:ext cx="3348958" cy="369332"/>
          </a:xfrm>
          <a:prstGeom prst="rect">
            <a:avLst/>
          </a:prstGeom>
          <a:solidFill>
            <a:schemeClr val="accent5">
              <a:lumMod val="20000"/>
              <a:lumOff val="80000"/>
            </a:schemeClr>
          </a:solidFill>
        </p:spPr>
        <p:txBody>
          <a:bodyPr wrap="square" rtlCol="0">
            <a:spAutoFit/>
          </a:bodyPr>
          <a:lstStyle/>
          <a:p>
            <a:pPr algn="ctr"/>
            <a:r>
              <a:rPr lang="en-GB" dirty="0" err="1"/>
              <a:t>Karstmod</a:t>
            </a:r>
            <a:endParaRPr lang="LID4096" dirty="0"/>
          </a:p>
        </p:txBody>
      </p:sp>
      <p:sp>
        <p:nvSpPr>
          <p:cNvPr id="14" name="TextBox 13">
            <a:extLst>
              <a:ext uri="{FF2B5EF4-FFF2-40B4-BE49-F238E27FC236}">
                <a16:creationId xmlns:a16="http://schemas.microsoft.com/office/drawing/2014/main" id="{EF4D47C9-A774-4845-AC46-28543170D033}"/>
              </a:ext>
            </a:extLst>
          </p:cNvPr>
          <p:cNvSpPr txBox="1"/>
          <p:nvPr/>
        </p:nvSpPr>
        <p:spPr>
          <a:xfrm>
            <a:off x="653185" y="1075057"/>
            <a:ext cx="3348958" cy="369332"/>
          </a:xfrm>
          <a:prstGeom prst="rect">
            <a:avLst/>
          </a:prstGeom>
          <a:solidFill>
            <a:schemeClr val="accent5">
              <a:lumMod val="20000"/>
              <a:lumOff val="80000"/>
            </a:schemeClr>
          </a:solidFill>
        </p:spPr>
        <p:txBody>
          <a:bodyPr wrap="square" rtlCol="0">
            <a:spAutoFit/>
          </a:bodyPr>
          <a:lstStyle/>
          <a:p>
            <a:pPr algn="ctr"/>
            <a:r>
              <a:rPr lang="en-GB" dirty="0"/>
              <a:t>Baker &amp; Bradley, 2010</a:t>
            </a:r>
            <a:endParaRPr lang="LID4096" dirty="0"/>
          </a:p>
        </p:txBody>
      </p:sp>
      <p:pic>
        <p:nvPicPr>
          <p:cNvPr id="2052" name="Picture 4">
            <a:extLst>
              <a:ext uri="{FF2B5EF4-FFF2-40B4-BE49-F238E27FC236}">
                <a16:creationId xmlns:a16="http://schemas.microsoft.com/office/drawing/2014/main" id="{2BDA85AA-0074-40BC-BBF0-3F42F3ADE0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5574" y="1772745"/>
            <a:ext cx="1924050" cy="4676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6E1D45-4F2B-67EB-CE25-70DCC832C627}"/>
              </a:ext>
            </a:extLst>
          </p:cNvPr>
          <p:cNvSpPr txBox="1"/>
          <p:nvPr/>
        </p:nvSpPr>
        <p:spPr>
          <a:xfrm>
            <a:off x="4765413" y="6605044"/>
            <a:ext cx="1388009" cy="276999"/>
          </a:xfrm>
          <a:prstGeom prst="rect">
            <a:avLst/>
          </a:prstGeom>
          <a:noFill/>
        </p:spPr>
        <p:txBody>
          <a:bodyPr wrap="none" rtlCol="0">
            <a:spAutoFit/>
          </a:bodyPr>
          <a:lstStyle/>
          <a:p>
            <a:r>
              <a:rPr lang="en-GB" sz="1200" dirty="0" err="1"/>
              <a:t>Jourde</a:t>
            </a:r>
            <a:r>
              <a:rPr lang="en-GB" sz="1200" dirty="0"/>
              <a:t> et al., 2015</a:t>
            </a:r>
            <a:endParaRPr lang="LID4096" sz="1200" dirty="0"/>
          </a:p>
        </p:txBody>
      </p:sp>
    </p:spTree>
    <p:extLst>
      <p:ext uri="{BB962C8B-B14F-4D97-AF65-F5344CB8AC3E}">
        <p14:creationId xmlns:p14="http://schemas.microsoft.com/office/powerpoint/2010/main" val="362077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13" grpId="0" animBg="1"/>
      <p:bldP spid="14"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ADA2-9CF8-97BF-B64A-D1DA7CDF9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CC2B16-6993-D6FE-278F-E4140A7BA3DF}"/>
              </a:ext>
            </a:extLst>
          </p:cNvPr>
          <p:cNvSpPr>
            <a:spLocks noGrp="1"/>
          </p:cNvSpPr>
          <p:nvPr>
            <p:ph type="title"/>
          </p:nvPr>
        </p:nvSpPr>
        <p:spPr/>
        <p:txBody>
          <a:bodyPr>
            <a:normAutofit fontScale="90000"/>
          </a:bodyPr>
          <a:lstStyle/>
          <a:p>
            <a:r>
              <a:rPr lang="en-GB" dirty="0"/>
              <a:t>Why karst/stalagmite modelling?</a:t>
            </a:r>
            <a:endParaRPr lang="LID4096" dirty="0"/>
          </a:p>
        </p:txBody>
      </p:sp>
      <p:pic>
        <p:nvPicPr>
          <p:cNvPr id="4" name="Picture 3" descr="A diagram of a structure&#10;&#10;Description automatically generated">
            <a:extLst>
              <a:ext uri="{FF2B5EF4-FFF2-40B4-BE49-F238E27FC236}">
                <a16:creationId xmlns:a16="http://schemas.microsoft.com/office/drawing/2014/main" id="{AAC9CAE7-B145-F6B8-7BF3-0DB436C5F701}"/>
              </a:ext>
            </a:extLst>
          </p:cNvPr>
          <p:cNvPicPr>
            <a:picLocks noChangeAspect="1"/>
          </p:cNvPicPr>
          <p:nvPr/>
        </p:nvPicPr>
        <p:blipFill>
          <a:blip r:embed="rId2" cstate="print">
            <a:extLst>
              <a:ext uri="{28A0092B-C50C-407E-A947-70E740481C1C}">
                <a14:useLocalDpi xmlns:a14="http://schemas.microsoft.com/office/drawing/2010/main" val="0"/>
              </a:ext>
            </a:extLst>
          </a:blip>
          <a:srcRect t="44484" r="27220" b="1"/>
          <a:stretch/>
        </p:blipFill>
        <p:spPr>
          <a:xfrm>
            <a:off x="428514" y="1896340"/>
            <a:ext cx="6028677" cy="3850947"/>
          </a:xfrm>
          <a:prstGeom prst="rect">
            <a:avLst/>
          </a:prstGeom>
        </p:spPr>
      </p:pic>
      <p:pic>
        <p:nvPicPr>
          <p:cNvPr id="5" name="Picture 2" descr="CP - Stalagmite carbon isotopes suggest deglacial increase in soil  respiration in western Europe driven by temperature change">
            <a:extLst>
              <a:ext uri="{FF2B5EF4-FFF2-40B4-BE49-F238E27FC236}">
                <a16:creationId xmlns:a16="http://schemas.microsoft.com/office/drawing/2014/main" id="{DBB01E39-2954-7A13-C410-C24165E95FE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958" r="20876"/>
          <a:stretch/>
        </p:blipFill>
        <p:spPr bwMode="auto">
          <a:xfrm>
            <a:off x="7479988" y="1359554"/>
            <a:ext cx="3698870" cy="43915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1AA345-5A43-4641-E39F-2654E9EB71E0}"/>
              </a:ext>
            </a:extLst>
          </p:cNvPr>
          <p:cNvSpPr txBox="1"/>
          <p:nvPr/>
        </p:nvSpPr>
        <p:spPr>
          <a:xfrm>
            <a:off x="7479988" y="5747287"/>
            <a:ext cx="1698285" cy="276999"/>
          </a:xfrm>
          <a:prstGeom prst="rect">
            <a:avLst/>
          </a:prstGeom>
          <a:noFill/>
        </p:spPr>
        <p:txBody>
          <a:bodyPr wrap="none" rtlCol="0">
            <a:spAutoFit/>
          </a:bodyPr>
          <a:lstStyle/>
          <a:p>
            <a:r>
              <a:rPr lang="en-GB" sz="1200" dirty="0" err="1"/>
              <a:t>Lechleitner</a:t>
            </a:r>
            <a:r>
              <a:rPr lang="en-GB" sz="1200" dirty="0"/>
              <a:t> et al., 2021</a:t>
            </a:r>
            <a:endParaRPr lang="LID4096" sz="1200" dirty="0"/>
          </a:p>
        </p:txBody>
      </p:sp>
      <p:sp>
        <p:nvSpPr>
          <p:cNvPr id="7" name="TextBox 6">
            <a:extLst>
              <a:ext uri="{FF2B5EF4-FFF2-40B4-BE49-F238E27FC236}">
                <a16:creationId xmlns:a16="http://schemas.microsoft.com/office/drawing/2014/main" id="{7A5A26A7-97CE-95F2-FDC1-0671513568F9}"/>
              </a:ext>
            </a:extLst>
          </p:cNvPr>
          <p:cNvSpPr txBox="1"/>
          <p:nvPr/>
        </p:nvSpPr>
        <p:spPr>
          <a:xfrm>
            <a:off x="5091811" y="5747287"/>
            <a:ext cx="1446999" cy="276999"/>
          </a:xfrm>
          <a:prstGeom prst="rect">
            <a:avLst/>
          </a:prstGeom>
          <a:noFill/>
        </p:spPr>
        <p:txBody>
          <a:bodyPr wrap="none" rtlCol="0">
            <a:spAutoFit/>
          </a:bodyPr>
          <a:lstStyle/>
          <a:p>
            <a:r>
              <a:rPr lang="en-GB" sz="1200" dirty="0"/>
              <a:t>Figure by G. Bowen</a:t>
            </a:r>
            <a:endParaRPr lang="LID4096" sz="1200" dirty="0"/>
          </a:p>
        </p:txBody>
      </p:sp>
    </p:spTree>
    <p:extLst>
      <p:ext uri="{BB962C8B-B14F-4D97-AF65-F5344CB8AC3E}">
        <p14:creationId xmlns:p14="http://schemas.microsoft.com/office/powerpoint/2010/main" val="763961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C0709-296B-C9AB-D931-6782E8305BF6}"/>
            </a:ext>
          </a:extLst>
        </p:cNvPr>
        <p:cNvGrpSpPr/>
        <p:nvPr/>
      </p:nvGrpSpPr>
      <p:grpSpPr>
        <a:xfrm>
          <a:off x="0" y="0"/>
          <a:ext cx="0" cy="0"/>
          <a:chOff x="0" y="0"/>
          <a:chExt cx="0" cy="0"/>
        </a:xfrm>
      </p:grpSpPr>
      <p:pic>
        <p:nvPicPr>
          <p:cNvPr id="2" name="Picture 1" descr="A black and white landscape&#10;&#10;Description automatically generated with medium confidence">
            <a:extLst>
              <a:ext uri="{FF2B5EF4-FFF2-40B4-BE49-F238E27FC236}">
                <a16:creationId xmlns:a16="http://schemas.microsoft.com/office/drawing/2014/main" id="{F8A2D7D7-F79B-20B9-754D-12AC10AA615C}"/>
              </a:ext>
            </a:extLst>
          </p:cNvPr>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7343" b="40468"/>
          <a:stretch/>
        </p:blipFill>
        <p:spPr>
          <a:xfrm>
            <a:off x="0" y="0"/>
            <a:ext cx="12192000" cy="6858000"/>
          </a:xfrm>
          <a:prstGeom prst="rect">
            <a:avLst/>
          </a:prstGeom>
        </p:spPr>
      </p:pic>
      <p:sp>
        <p:nvSpPr>
          <p:cNvPr id="27" name="Title 1">
            <a:extLst>
              <a:ext uri="{FF2B5EF4-FFF2-40B4-BE49-F238E27FC236}">
                <a16:creationId xmlns:a16="http://schemas.microsoft.com/office/drawing/2014/main" id="{D430A0B4-9006-EAD9-B83E-2B00300719B0}"/>
              </a:ext>
            </a:extLst>
          </p:cNvPr>
          <p:cNvSpPr>
            <a:spLocks noGrp="1"/>
          </p:cNvSpPr>
          <p:nvPr>
            <p:ph type="title"/>
          </p:nvPr>
        </p:nvSpPr>
        <p:spPr>
          <a:xfrm>
            <a:off x="0" y="938857"/>
            <a:ext cx="12192000" cy="2343956"/>
          </a:xfrm>
        </p:spPr>
        <p:txBody>
          <a:bodyPr>
            <a:normAutofit/>
          </a:bodyPr>
          <a:lstStyle/>
          <a:p>
            <a:pPr algn="ctr">
              <a:lnSpc>
                <a:spcPct val="100000"/>
              </a:lnSpc>
            </a:pPr>
            <a:r>
              <a:rPr lang="en-GB" sz="7200" b="1" dirty="0">
                <a:solidFill>
                  <a:schemeClr val="bg1"/>
                </a:solidFill>
                <a:effectLst>
                  <a:outerShdw blurRad="38100" dist="38100" dir="2700000" algn="tl">
                    <a:srgbClr val="000000">
                      <a:alpha val="43137"/>
                    </a:srgbClr>
                  </a:outerShdw>
                </a:effectLst>
              </a:rPr>
              <a:t>Mixing model fundamentals</a:t>
            </a:r>
            <a:endParaRPr lang="LID4096" b="1" dirty="0">
              <a:solidFill>
                <a:schemeClr val="bg1"/>
              </a:solidFill>
              <a:effectLst>
                <a:outerShdw blurRad="38100" dist="38100" dir="2700000" algn="tl">
                  <a:srgbClr val="000000">
                    <a:alpha val="43137"/>
                  </a:srgbClr>
                </a:outerShdw>
              </a:effectLst>
            </a:endParaRPr>
          </a:p>
        </p:txBody>
      </p:sp>
      <p:pic>
        <p:nvPicPr>
          <p:cNvPr id="2052" name="Picture 4" descr="Baking Sticker by Pusheen - Find &amp; Share on GIPHY">
            <a:extLst>
              <a:ext uri="{FF2B5EF4-FFF2-40B4-BE49-F238E27FC236}">
                <a16:creationId xmlns:a16="http://schemas.microsoft.com/office/drawing/2014/main" id="{A50F491F-E65A-B5F0-B342-58B134BC5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064" y="2947218"/>
            <a:ext cx="3465871" cy="346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44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21722-A8A4-8351-72BC-E67E3507E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764A9-0921-D90C-B371-9119EB3EDA72}"/>
              </a:ext>
            </a:extLst>
          </p:cNvPr>
          <p:cNvSpPr>
            <a:spLocks noGrp="1"/>
          </p:cNvSpPr>
          <p:nvPr>
            <p:ph type="title"/>
          </p:nvPr>
        </p:nvSpPr>
        <p:spPr/>
        <p:txBody>
          <a:bodyPr>
            <a:normAutofit fontScale="90000"/>
          </a:bodyPr>
          <a:lstStyle/>
          <a:p>
            <a:r>
              <a:rPr lang="en-GB" dirty="0"/>
              <a:t>Mixing of water – mixing of tracers</a:t>
            </a:r>
            <a:endParaRPr lang="LID4096" dirty="0"/>
          </a:p>
        </p:txBody>
      </p:sp>
      <p:grpSp>
        <p:nvGrpSpPr>
          <p:cNvPr id="19" name="Group 18">
            <a:extLst>
              <a:ext uri="{FF2B5EF4-FFF2-40B4-BE49-F238E27FC236}">
                <a16:creationId xmlns:a16="http://schemas.microsoft.com/office/drawing/2014/main" id="{7F9BB8CD-E931-4A67-AE7A-BC9D3D468651}"/>
              </a:ext>
            </a:extLst>
          </p:cNvPr>
          <p:cNvGrpSpPr/>
          <p:nvPr/>
        </p:nvGrpSpPr>
        <p:grpSpPr>
          <a:xfrm>
            <a:off x="1153584" y="1228516"/>
            <a:ext cx="2988732" cy="5011354"/>
            <a:chOff x="1305984" y="1342816"/>
            <a:chExt cx="2988732" cy="5011354"/>
          </a:xfrm>
        </p:grpSpPr>
        <p:grpSp>
          <p:nvGrpSpPr>
            <p:cNvPr id="3" name="Group 2">
              <a:extLst>
                <a:ext uri="{FF2B5EF4-FFF2-40B4-BE49-F238E27FC236}">
                  <a16:creationId xmlns:a16="http://schemas.microsoft.com/office/drawing/2014/main" id="{A70D6E03-54F7-46B8-BEC6-C894B8272829}"/>
                </a:ext>
              </a:extLst>
            </p:cNvPr>
            <p:cNvGrpSpPr/>
            <p:nvPr/>
          </p:nvGrpSpPr>
          <p:grpSpPr>
            <a:xfrm>
              <a:off x="1305984" y="1342816"/>
              <a:ext cx="2988732" cy="5011354"/>
              <a:chOff x="2336801" y="1313245"/>
              <a:chExt cx="2988732" cy="5011354"/>
            </a:xfrm>
          </p:grpSpPr>
          <p:pic>
            <p:nvPicPr>
              <p:cNvPr id="4" name="Picture 4" descr="Frontiers | Magnetic Mineralogy of Speleothems From Tropical-Subtropical  Sites of South America">
                <a:extLst>
                  <a:ext uri="{FF2B5EF4-FFF2-40B4-BE49-F238E27FC236}">
                    <a16:creationId xmlns:a16="http://schemas.microsoft.com/office/drawing/2014/main" id="{29C82ADE-C66C-4D0D-B0D4-215E3B6A3BD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630"/>
              <a:stretch/>
            </p:blipFill>
            <p:spPr bwMode="auto">
              <a:xfrm>
                <a:off x="2336801" y="1962666"/>
                <a:ext cx="2988732" cy="4361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eavy Rain Weather Icon Clip Art at Clker.com - vector clip art online,  royalty free &amp; public domain">
                <a:extLst>
                  <a:ext uri="{FF2B5EF4-FFF2-40B4-BE49-F238E27FC236}">
                    <a16:creationId xmlns:a16="http://schemas.microsoft.com/office/drawing/2014/main" id="{AD4E5106-038F-463D-B668-583CE0D2D1A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531532" y="1313245"/>
                <a:ext cx="1514581" cy="15145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73879C-FA1D-4CC4-B5AA-2E95FC169B13}"/>
                  </a:ext>
                </a:extLst>
              </p:cNvPr>
              <p:cNvSpPr/>
              <p:nvPr/>
            </p:nvSpPr>
            <p:spPr>
              <a:xfrm>
                <a:off x="3572933" y="3073400"/>
                <a:ext cx="1608667" cy="219401"/>
              </a:xfrm>
              <a:prstGeom prst="rect">
                <a:avLst/>
              </a:prstGeom>
              <a:solidFill>
                <a:srgbClr val="8CE7FD"/>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soil water</a:t>
                </a:r>
                <a:endParaRPr lang="en-US" sz="1400" dirty="0">
                  <a:solidFill>
                    <a:schemeClr val="tx1"/>
                  </a:solidFill>
                </a:endParaRPr>
              </a:p>
            </p:txBody>
          </p:sp>
          <p:sp>
            <p:nvSpPr>
              <p:cNvPr id="7" name="Arrow: Down 6">
                <a:extLst>
                  <a:ext uri="{FF2B5EF4-FFF2-40B4-BE49-F238E27FC236}">
                    <a16:creationId xmlns:a16="http://schemas.microsoft.com/office/drawing/2014/main" id="{B98782CB-D1DC-4813-9365-C1540CE747BA}"/>
                  </a:ext>
                </a:extLst>
              </p:cNvPr>
              <p:cNvSpPr/>
              <p:nvPr/>
            </p:nvSpPr>
            <p:spPr>
              <a:xfrm>
                <a:off x="3704166" y="3275868"/>
                <a:ext cx="135467" cy="1514581"/>
              </a:xfrm>
              <a:prstGeom prst="downArrow">
                <a:avLst/>
              </a:prstGeom>
              <a:solidFill>
                <a:srgbClr val="37D6FE"/>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Connector: Curved 7">
              <a:extLst>
                <a:ext uri="{FF2B5EF4-FFF2-40B4-BE49-F238E27FC236}">
                  <a16:creationId xmlns:a16="http://schemas.microsoft.com/office/drawing/2014/main" id="{6C9B7FFF-14E1-4656-BAF5-8334E5FDFDB3}"/>
                </a:ext>
              </a:extLst>
            </p:cNvPr>
            <p:cNvCxnSpPr>
              <a:cxnSpLocks/>
            </p:cNvCxnSpPr>
            <p:nvPr/>
          </p:nvCxnSpPr>
          <p:spPr>
            <a:xfrm rot="5400000" flipH="1" flipV="1">
              <a:off x="2444769" y="2832058"/>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9" name="Connector: Curved 8">
              <a:extLst>
                <a:ext uri="{FF2B5EF4-FFF2-40B4-BE49-F238E27FC236}">
                  <a16:creationId xmlns:a16="http://schemas.microsoft.com/office/drawing/2014/main" id="{1EF9C885-4AA8-410E-8520-1A57C0DB9A7C}"/>
                </a:ext>
              </a:extLst>
            </p:cNvPr>
            <p:cNvCxnSpPr>
              <a:cxnSpLocks/>
            </p:cNvCxnSpPr>
            <p:nvPr/>
          </p:nvCxnSpPr>
          <p:spPr>
            <a:xfrm rot="5400000" flipH="1" flipV="1">
              <a:off x="2580236" y="2831266"/>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10" name="Connector: Curved 9">
              <a:extLst>
                <a:ext uri="{FF2B5EF4-FFF2-40B4-BE49-F238E27FC236}">
                  <a16:creationId xmlns:a16="http://schemas.microsoft.com/office/drawing/2014/main" id="{576BDA5D-6577-4921-A6E8-43B230140EA4}"/>
                </a:ext>
              </a:extLst>
            </p:cNvPr>
            <p:cNvCxnSpPr>
              <a:cxnSpLocks/>
            </p:cNvCxnSpPr>
            <p:nvPr/>
          </p:nvCxnSpPr>
          <p:spPr>
            <a:xfrm rot="5400000" flipH="1" flipV="1">
              <a:off x="2704643" y="2815063"/>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59D4FD42-2D89-4459-8105-149E2EB33115}"/>
                </a:ext>
              </a:extLst>
            </p:cNvPr>
            <p:cNvSpPr txBox="1"/>
            <p:nvPr/>
          </p:nvSpPr>
          <p:spPr>
            <a:xfrm>
              <a:off x="1706763" y="4238739"/>
              <a:ext cx="713657" cy="307777"/>
            </a:xfrm>
            <a:prstGeom prst="rect">
              <a:avLst/>
            </a:prstGeom>
            <a:solidFill>
              <a:schemeClr val="accent5">
                <a:lumMod val="40000"/>
                <a:lumOff val="60000"/>
              </a:schemeClr>
            </a:solidFill>
          </p:spPr>
          <p:txBody>
            <a:bodyPr wrap="none" rtlCol="0">
              <a:spAutoFit/>
            </a:bodyPr>
            <a:lstStyle/>
            <a:p>
              <a:r>
                <a:rPr lang="de-DE" sz="1400" dirty="0"/>
                <a:t>mixing</a:t>
              </a:r>
              <a:endParaRPr lang="en-US" sz="1400" dirty="0"/>
            </a:p>
          </p:txBody>
        </p:sp>
        <p:sp>
          <p:nvSpPr>
            <p:cNvPr id="15" name="TextBox 14">
              <a:extLst>
                <a:ext uri="{FF2B5EF4-FFF2-40B4-BE49-F238E27FC236}">
                  <a16:creationId xmlns:a16="http://schemas.microsoft.com/office/drawing/2014/main" id="{1B3453FD-DEC6-4F14-9E7F-312C26E75E71}"/>
                </a:ext>
              </a:extLst>
            </p:cNvPr>
            <p:cNvSpPr txBox="1"/>
            <p:nvPr/>
          </p:nvSpPr>
          <p:spPr>
            <a:xfrm>
              <a:off x="2851149" y="4093050"/>
              <a:ext cx="984500" cy="307777"/>
            </a:xfrm>
            <a:prstGeom prst="rect">
              <a:avLst/>
            </a:prstGeom>
            <a:solidFill>
              <a:schemeClr val="accent5">
                <a:lumMod val="40000"/>
                <a:lumOff val="60000"/>
              </a:schemeClr>
            </a:solidFill>
          </p:spPr>
          <p:txBody>
            <a:bodyPr wrap="none" rtlCol="0">
              <a:spAutoFit/>
            </a:bodyPr>
            <a:lstStyle/>
            <a:p>
              <a:r>
                <a:rPr lang="de-DE" sz="1400" dirty="0"/>
                <a:t>water flow</a:t>
              </a:r>
              <a:endParaRPr lang="en-US" sz="1400" dirty="0"/>
            </a:p>
          </p:txBody>
        </p:sp>
        <p:sp>
          <p:nvSpPr>
            <p:cNvPr id="16" name="TextBox 15">
              <a:extLst>
                <a:ext uri="{FF2B5EF4-FFF2-40B4-BE49-F238E27FC236}">
                  <a16:creationId xmlns:a16="http://schemas.microsoft.com/office/drawing/2014/main" id="{094F8153-C39B-483B-A2DE-41C9C4930315}"/>
                </a:ext>
              </a:extLst>
            </p:cNvPr>
            <p:cNvSpPr txBox="1"/>
            <p:nvPr/>
          </p:nvSpPr>
          <p:spPr>
            <a:xfrm>
              <a:off x="2904771" y="3407039"/>
              <a:ext cx="1227708" cy="307777"/>
            </a:xfrm>
            <a:prstGeom prst="rect">
              <a:avLst/>
            </a:prstGeom>
            <a:solidFill>
              <a:schemeClr val="accent5">
                <a:lumMod val="40000"/>
                <a:lumOff val="60000"/>
              </a:schemeClr>
            </a:solidFill>
          </p:spPr>
          <p:txBody>
            <a:bodyPr wrap="none" rtlCol="0">
              <a:spAutoFit/>
            </a:bodyPr>
            <a:lstStyle/>
            <a:p>
              <a:r>
                <a:rPr lang="de-DE" sz="1400" dirty="0"/>
                <a:t>water storage</a:t>
              </a:r>
              <a:endParaRPr lang="en-US" sz="1400" dirty="0"/>
            </a:p>
          </p:txBody>
        </p:sp>
      </p:grpSp>
      <p:sp>
        <p:nvSpPr>
          <p:cNvPr id="20" name="TextBox 19">
            <a:extLst>
              <a:ext uri="{FF2B5EF4-FFF2-40B4-BE49-F238E27FC236}">
                <a16:creationId xmlns:a16="http://schemas.microsoft.com/office/drawing/2014/main" id="{EC903B49-434B-4AD1-8355-DC1B988A03B6}"/>
              </a:ext>
            </a:extLst>
          </p:cNvPr>
          <p:cNvSpPr txBox="1"/>
          <p:nvPr/>
        </p:nvSpPr>
        <p:spPr>
          <a:xfrm>
            <a:off x="5073423" y="1607390"/>
            <a:ext cx="5684194" cy="923330"/>
          </a:xfrm>
          <a:prstGeom prst="rect">
            <a:avLst/>
          </a:prstGeom>
          <a:noFill/>
        </p:spPr>
        <p:txBody>
          <a:bodyPr wrap="square" rtlCol="0">
            <a:spAutoFit/>
          </a:bodyPr>
          <a:lstStyle/>
          <a:p>
            <a:pPr algn="ctr"/>
            <a:r>
              <a:rPr lang="de-DE" i="1" dirty="0">
                <a:solidFill>
                  <a:schemeClr val="accent5">
                    <a:lumMod val="60000"/>
                    <a:lumOff val="40000"/>
                  </a:schemeClr>
                </a:solidFill>
              </a:rPr>
              <a:t>Stalagmite models usually assume well-mixed storages that give rise to water discharge with the tracer composition of the storage of origin</a:t>
            </a:r>
            <a:endParaRPr lang="en-US" i="1" dirty="0">
              <a:solidFill>
                <a:schemeClr val="accent5">
                  <a:lumMod val="60000"/>
                  <a:lumOff val="40000"/>
                </a:schemeClr>
              </a:solidFill>
            </a:endParaRPr>
          </a:p>
        </p:txBody>
      </p:sp>
      <p:grpSp>
        <p:nvGrpSpPr>
          <p:cNvPr id="24" name="Group 23">
            <a:extLst>
              <a:ext uri="{FF2B5EF4-FFF2-40B4-BE49-F238E27FC236}">
                <a16:creationId xmlns:a16="http://schemas.microsoft.com/office/drawing/2014/main" id="{04D7D416-CB4A-48FD-82E3-4D417FF14141}"/>
              </a:ext>
            </a:extLst>
          </p:cNvPr>
          <p:cNvGrpSpPr/>
          <p:nvPr/>
        </p:nvGrpSpPr>
        <p:grpSpPr>
          <a:xfrm>
            <a:off x="5494531" y="3958112"/>
            <a:ext cx="692916" cy="1046804"/>
            <a:chOff x="4450256" y="5163440"/>
            <a:chExt cx="692916" cy="1046804"/>
          </a:xfrm>
        </p:grpSpPr>
        <p:sp>
          <p:nvSpPr>
            <p:cNvPr id="38" name="Rectangle 37">
              <a:extLst>
                <a:ext uri="{FF2B5EF4-FFF2-40B4-BE49-F238E27FC236}">
                  <a16:creationId xmlns:a16="http://schemas.microsoft.com/office/drawing/2014/main" id="{5089C1FB-4CCD-4BE1-83CA-0FA75F9B51EB}"/>
                </a:ext>
              </a:extLst>
            </p:cNvPr>
            <p:cNvSpPr/>
            <p:nvPr/>
          </p:nvSpPr>
          <p:spPr>
            <a:xfrm>
              <a:off x="4450256" y="5163440"/>
              <a:ext cx="692916" cy="1046803"/>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9" name="Rectangle 38">
              <a:extLst>
                <a:ext uri="{FF2B5EF4-FFF2-40B4-BE49-F238E27FC236}">
                  <a16:creationId xmlns:a16="http://schemas.microsoft.com/office/drawing/2014/main" id="{3C3EB9E1-80A0-438F-8BCD-379070290B9D}"/>
                </a:ext>
              </a:extLst>
            </p:cNvPr>
            <p:cNvSpPr/>
            <p:nvPr/>
          </p:nvSpPr>
          <p:spPr>
            <a:xfrm>
              <a:off x="4450256" y="5482345"/>
              <a:ext cx="692916" cy="727899"/>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grpSp>
      <p:sp>
        <p:nvSpPr>
          <p:cNvPr id="26" name="Arrow: Down 25">
            <a:extLst>
              <a:ext uri="{FF2B5EF4-FFF2-40B4-BE49-F238E27FC236}">
                <a16:creationId xmlns:a16="http://schemas.microsoft.com/office/drawing/2014/main" id="{40839F2D-B294-4186-8E80-117192113B7D}"/>
              </a:ext>
            </a:extLst>
          </p:cNvPr>
          <p:cNvSpPr/>
          <p:nvPr/>
        </p:nvSpPr>
        <p:spPr>
          <a:xfrm>
            <a:off x="5777664" y="3781318"/>
            <a:ext cx="157201" cy="458621"/>
          </a:xfrm>
          <a:prstGeom prst="downArrow">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27" name="Rectangle 26">
            <a:extLst>
              <a:ext uri="{FF2B5EF4-FFF2-40B4-BE49-F238E27FC236}">
                <a16:creationId xmlns:a16="http://schemas.microsoft.com/office/drawing/2014/main" id="{73BEFDD2-12C9-4FAF-ACEF-3629385B0116}"/>
              </a:ext>
            </a:extLst>
          </p:cNvPr>
          <p:cNvSpPr/>
          <p:nvPr/>
        </p:nvSpPr>
        <p:spPr>
          <a:xfrm>
            <a:off x="5028975" y="3411352"/>
            <a:ext cx="1624162" cy="458621"/>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9" name="Arrow: Down 28">
            <a:extLst>
              <a:ext uri="{FF2B5EF4-FFF2-40B4-BE49-F238E27FC236}">
                <a16:creationId xmlns:a16="http://schemas.microsoft.com/office/drawing/2014/main" id="{80AA9CD0-000E-450B-A53A-873748DFA32A}"/>
              </a:ext>
            </a:extLst>
          </p:cNvPr>
          <p:cNvSpPr/>
          <p:nvPr/>
        </p:nvSpPr>
        <p:spPr>
          <a:xfrm rot="10800000">
            <a:off x="6294253" y="3321759"/>
            <a:ext cx="126648" cy="318904"/>
          </a:xfrm>
          <a:prstGeom prst="downArrow">
            <a:avLst/>
          </a:pr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34" name="Rectangle 33">
            <a:extLst>
              <a:ext uri="{FF2B5EF4-FFF2-40B4-BE49-F238E27FC236}">
                <a16:creationId xmlns:a16="http://schemas.microsoft.com/office/drawing/2014/main" id="{59F0DCEC-F992-4772-BB5E-76C002A72EFB}"/>
              </a:ext>
            </a:extLst>
          </p:cNvPr>
          <p:cNvSpPr/>
          <p:nvPr/>
        </p:nvSpPr>
        <p:spPr>
          <a:xfrm>
            <a:off x="5029350" y="3551069"/>
            <a:ext cx="1623278" cy="344464"/>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63" name="Arrow: Down 62">
            <a:extLst>
              <a:ext uri="{FF2B5EF4-FFF2-40B4-BE49-F238E27FC236}">
                <a16:creationId xmlns:a16="http://schemas.microsoft.com/office/drawing/2014/main" id="{48256CBB-DBAE-4B62-B6D5-3342DDA0DBCC}"/>
              </a:ext>
            </a:extLst>
          </p:cNvPr>
          <p:cNvSpPr/>
          <p:nvPr/>
        </p:nvSpPr>
        <p:spPr>
          <a:xfrm>
            <a:off x="5777664" y="3087162"/>
            <a:ext cx="157201" cy="458621"/>
          </a:xfrm>
          <a:prstGeom prst="downArrow">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64" name="Arrow: Down 63">
            <a:extLst>
              <a:ext uri="{FF2B5EF4-FFF2-40B4-BE49-F238E27FC236}">
                <a16:creationId xmlns:a16="http://schemas.microsoft.com/office/drawing/2014/main" id="{4130321E-2C02-4EE0-AB36-7A64A0B93CD1}"/>
              </a:ext>
            </a:extLst>
          </p:cNvPr>
          <p:cNvSpPr/>
          <p:nvPr/>
        </p:nvSpPr>
        <p:spPr>
          <a:xfrm>
            <a:off x="5777664" y="4865199"/>
            <a:ext cx="157201" cy="458621"/>
          </a:xfrm>
          <a:prstGeom prst="downArrow">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66" name="Rectangle 65">
            <a:extLst>
              <a:ext uri="{FF2B5EF4-FFF2-40B4-BE49-F238E27FC236}">
                <a16:creationId xmlns:a16="http://schemas.microsoft.com/office/drawing/2014/main" id="{C07AD6CD-9D91-4B33-B7C6-C6056D9B4B70}"/>
              </a:ext>
            </a:extLst>
          </p:cNvPr>
          <p:cNvSpPr/>
          <p:nvPr/>
        </p:nvSpPr>
        <p:spPr>
          <a:xfrm>
            <a:off x="7568995" y="3958112"/>
            <a:ext cx="692916" cy="1046803"/>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67" name="Rectangle 66">
            <a:extLst>
              <a:ext uri="{FF2B5EF4-FFF2-40B4-BE49-F238E27FC236}">
                <a16:creationId xmlns:a16="http://schemas.microsoft.com/office/drawing/2014/main" id="{2681A884-E972-41FE-8347-60C1114C7630}"/>
              </a:ext>
            </a:extLst>
          </p:cNvPr>
          <p:cNvSpPr/>
          <p:nvPr/>
        </p:nvSpPr>
        <p:spPr>
          <a:xfrm>
            <a:off x="7568995" y="4277017"/>
            <a:ext cx="692916" cy="727899"/>
          </a:xfrm>
          <a:prstGeom prst="rect">
            <a:avLst/>
          </a:prstGeom>
          <a:solidFill>
            <a:srgbClr val="339E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68" name="Arrow: Down 67">
            <a:extLst>
              <a:ext uri="{FF2B5EF4-FFF2-40B4-BE49-F238E27FC236}">
                <a16:creationId xmlns:a16="http://schemas.microsoft.com/office/drawing/2014/main" id="{A107A845-FE63-40F4-8777-BE55143D90C7}"/>
              </a:ext>
            </a:extLst>
          </p:cNvPr>
          <p:cNvSpPr/>
          <p:nvPr/>
        </p:nvSpPr>
        <p:spPr>
          <a:xfrm>
            <a:off x="7852128" y="3781318"/>
            <a:ext cx="157201" cy="458621"/>
          </a:xfrm>
          <a:prstGeom prst="downArrow">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69" name="Rectangle 68">
            <a:extLst>
              <a:ext uri="{FF2B5EF4-FFF2-40B4-BE49-F238E27FC236}">
                <a16:creationId xmlns:a16="http://schemas.microsoft.com/office/drawing/2014/main" id="{1061D437-BC74-4E1E-939F-4FA451744C93}"/>
              </a:ext>
            </a:extLst>
          </p:cNvPr>
          <p:cNvSpPr/>
          <p:nvPr/>
        </p:nvSpPr>
        <p:spPr>
          <a:xfrm>
            <a:off x="7103439" y="3411352"/>
            <a:ext cx="1624162" cy="458621"/>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70" name="Arrow: Down 69">
            <a:extLst>
              <a:ext uri="{FF2B5EF4-FFF2-40B4-BE49-F238E27FC236}">
                <a16:creationId xmlns:a16="http://schemas.microsoft.com/office/drawing/2014/main" id="{787D1425-C832-40CF-A031-94EFC8DF58FC}"/>
              </a:ext>
            </a:extLst>
          </p:cNvPr>
          <p:cNvSpPr/>
          <p:nvPr/>
        </p:nvSpPr>
        <p:spPr>
          <a:xfrm rot="10800000">
            <a:off x="8368717" y="3321759"/>
            <a:ext cx="126648" cy="318904"/>
          </a:xfrm>
          <a:prstGeom prst="downArrow">
            <a:avLst/>
          </a:prstGeom>
          <a:solidFill>
            <a:schemeClr val="accent4">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71" name="Rectangle 70">
            <a:extLst>
              <a:ext uri="{FF2B5EF4-FFF2-40B4-BE49-F238E27FC236}">
                <a16:creationId xmlns:a16="http://schemas.microsoft.com/office/drawing/2014/main" id="{5F50A0ED-77B1-4012-9782-588F3D554349}"/>
              </a:ext>
            </a:extLst>
          </p:cNvPr>
          <p:cNvSpPr/>
          <p:nvPr/>
        </p:nvSpPr>
        <p:spPr>
          <a:xfrm>
            <a:off x="7103814" y="3551069"/>
            <a:ext cx="1623278" cy="344464"/>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72" name="Arrow: Down 71">
            <a:extLst>
              <a:ext uri="{FF2B5EF4-FFF2-40B4-BE49-F238E27FC236}">
                <a16:creationId xmlns:a16="http://schemas.microsoft.com/office/drawing/2014/main" id="{C6017D12-8198-4A19-B0A8-34FAEA6AF99B}"/>
              </a:ext>
            </a:extLst>
          </p:cNvPr>
          <p:cNvSpPr/>
          <p:nvPr/>
        </p:nvSpPr>
        <p:spPr>
          <a:xfrm>
            <a:off x="7852128" y="3087162"/>
            <a:ext cx="157201" cy="458621"/>
          </a:xfrm>
          <a:prstGeom prst="downArrow">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73" name="Arrow: Down 72">
            <a:extLst>
              <a:ext uri="{FF2B5EF4-FFF2-40B4-BE49-F238E27FC236}">
                <a16:creationId xmlns:a16="http://schemas.microsoft.com/office/drawing/2014/main" id="{E2FCFDC0-7E45-4AEB-BEF4-D799361A1503}"/>
              </a:ext>
            </a:extLst>
          </p:cNvPr>
          <p:cNvSpPr/>
          <p:nvPr/>
        </p:nvSpPr>
        <p:spPr>
          <a:xfrm>
            <a:off x="7852128" y="4865199"/>
            <a:ext cx="157201" cy="458621"/>
          </a:xfrm>
          <a:prstGeom prst="downArrow">
            <a:avLst/>
          </a:prstGeom>
          <a:solidFill>
            <a:srgbClr val="339E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74" name="Rectangle 73">
            <a:extLst>
              <a:ext uri="{FF2B5EF4-FFF2-40B4-BE49-F238E27FC236}">
                <a16:creationId xmlns:a16="http://schemas.microsoft.com/office/drawing/2014/main" id="{6D2993B9-4B2B-4A4D-85DC-BBACFF9CBB6C}"/>
              </a:ext>
            </a:extLst>
          </p:cNvPr>
          <p:cNvSpPr/>
          <p:nvPr/>
        </p:nvSpPr>
        <p:spPr>
          <a:xfrm>
            <a:off x="9642575" y="3947377"/>
            <a:ext cx="692916" cy="1046803"/>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75" name="Rectangle 74">
            <a:extLst>
              <a:ext uri="{FF2B5EF4-FFF2-40B4-BE49-F238E27FC236}">
                <a16:creationId xmlns:a16="http://schemas.microsoft.com/office/drawing/2014/main" id="{31B44858-977C-48ED-A4BB-D113C83E578B}"/>
              </a:ext>
            </a:extLst>
          </p:cNvPr>
          <p:cNvSpPr/>
          <p:nvPr/>
        </p:nvSpPr>
        <p:spPr>
          <a:xfrm>
            <a:off x="9642575" y="4266282"/>
            <a:ext cx="692916" cy="727899"/>
          </a:xfrm>
          <a:prstGeom prst="rect">
            <a:avLst/>
          </a:prstGeom>
          <a:solidFill>
            <a:srgbClr val="65AD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76" name="Arrow: Down 75">
            <a:extLst>
              <a:ext uri="{FF2B5EF4-FFF2-40B4-BE49-F238E27FC236}">
                <a16:creationId xmlns:a16="http://schemas.microsoft.com/office/drawing/2014/main" id="{101BB44A-B985-4D87-9D80-0C446049C050}"/>
              </a:ext>
            </a:extLst>
          </p:cNvPr>
          <p:cNvSpPr/>
          <p:nvPr/>
        </p:nvSpPr>
        <p:spPr>
          <a:xfrm>
            <a:off x="9925708" y="3770583"/>
            <a:ext cx="157201" cy="458621"/>
          </a:xfrm>
          <a:prstGeom prst="down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77" name="Rectangle 76">
            <a:extLst>
              <a:ext uri="{FF2B5EF4-FFF2-40B4-BE49-F238E27FC236}">
                <a16:creationId xmlns:a16="http://schemas.microsoft.com/office/drawing/2014/main" id="{276F2149-2F48-43C9-A4EB-F4C0706C8AB5}"/>
              </a:ext>
            </a:extLst>
          </p:cNvPr>
          <p:cNvSpPr/>
          <p:nvPr/>
        </p:nvSpPr>
        <p:spPr>
          <a:xfrm>
            <a:off x="9177019" y="3400617"/>
            <a:ext cx="1624162" cy="458621"/>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78" name="Arrow: Down 77">
            <a:extLst>
              <a:ext uri="{FF2B5EF4-FFF2-40B4-BE49-F238E27FC236}">
                <a16:creationId xmlns:a16="http://schemas.microsoft.com/office/drawing/2014/main" id="{756608F1-1F2A-486A-918E-0ED901A211C3}"/>
              </a:ext>
            </a:extLst>
          </p:cNvPr>
          <p:cNvSpPr/>
          <p:nvPr/>
        </p:nvSpPr>
        <p:spPr>
          <a:xfrm rot="10800000">
            <a:off x="10442297" y="3311024"/>
            <a:ext cx="126648" cy="318904"/>
          </a:xfrm>
          <a:prstGeom prst="down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79" name="Rectangle 78">
            <a:extLst>
              <a:ext uri="{FF2B5EF4-FFF2-40B4-BE49-F238E27FC236}">
                <a16:creationId xmlns:a16="http://schemas.microsoft.com/office/drawing/2014/main" id="{55CD2C87-10B2-4AD6-A07F-3A11C884AB85}"/>
              </a:ext>
            </a:extLst>
          </p:cNvPr>
          <p:cNvSpPr/>
          <p:nvPr/>
        </p:nvSpPr>
        <p:spPr>
          <a:xfrm>
            <a:off x="9177394" y="3540334"/>
            <a:ext cx="1623278" cy="344464"/>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80" name="Arrow: Down 79">
            <a:extLst>
              <a:ext uri="{FF2B5EF4-FFF2-40B4-BE49-F238E27FC236}">
                <a16:creationId xmlns:a16="http://schemas.microsoft.com/office/drawing/2014/main" id="{EB645DF4-6DB4-4CE7-A39E-9E7FF58AEA2D}"/>
              </a:ext>
            </a:extLst>
          </p:cNvPr>
          <p:cNvSpPr/>
          <p:nvPr/>
        </p:nvSpPr>
        <p:spPr>
          <a:xfrm>
            <a:off x="9925708" y="3076427"/>
            <a:ext cx="157201" cy="458621"/>
          </a:xfrm>
          <a:prstGeom prst="down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81" name="Arrow: Down 80">
            <a:extLst>
              <a:ext uri="{FF2B5EF4-FFF2-40B4-BE49-F238E27FC236}">
                <a16:creationId xmlns:a16="http://schemas.microsoft.com/office/drawing/2014/main" id="{7E59CDC8-8796-4D98-B2FD-9429DC4B6FF4}"/>
              </a:ext>
            </a:extLst>
          </p:cNvPr>
          <p:cNvSpPr/>
          <p:nvPr/>
        </p:nvSpPr>
        <p:spPr>
          <a:xfrm>
            <a:off x="9925708" y="4854464"/>
            <a:ext cx="157201" cy="458621"/>
          </a:xfrm>
          <a:prstGeom prst="downArrow">
            <a:avLst/>
          </a:prstGeom>
          <a:solidFill>
            <a:srgbClr val="65AD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Tree>
    <p:extLst>
      <p:ext uri="{BB962C8B-B14F-4D97-AF65-F5344CB8AC3E}">
        <p14:creationId xmlns:p14="http://schemas.microsoft.com/office/powerpoint/2010/main" val="29071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animBg="1"/>
      <p:bldP spid="27" grpId="0" animBg="1"/>
      <p:bldP spid="29" grpId="0" animBg="1"/>
      <p:bldP spid="34" grpId="0" animBg="1"/>
      <p:bldP spid="63" grpId="0" animBg="1"/>
      <p:bldP spid="64"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46769-7862-9E9A-0B51-4030DF0E7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CF2DC-CECD-6FD1-9E3D-C1ACEFD7F284}"/>
              </a:ext>
            </a:extLst>
          </p:cNvPr>
          <p:cNvSpPr>
            <a:spLocks noGrp="1"/>
          </p:cNvSpPr>
          <p:nvPr>
            <p:ph type="title"/>
          </p:nvPr>
        </p:nvSpPr>
        <p:spPr/>
        <p:txBody>
          <a:bodyPr>
            <a:normAutofit fontScale="90000"/>
          </a:bodyPr>
          <a:lstStyle/>
          <a:p>
            <a:r>
              <a:rPr lang="en-GB" dirty="0"/>
              <a:t>Linear mixing models</a:t>
            </a:r>
            <a:endParaRPr lang="LID4096" dirty="0"/>
          </a:p>
        </p:txBody>
      </p:sp>
      <p:sp>
        <p:nvSpPr>
          <p:cNvPr id="3" name="TextBox 2">
            <a:extLst>
              <a:ext uri="{FF2B5EF4-FFF2-40B4-BE49-F238E27FC236}">
                <a16:creationId xmlns:a16="http://schemas.microsoft.com/office/drawing/2014/main" id="{F87336C8-12F1-42FE-93DC-7EFB1219A600}"/>
              </a:ext>
            </a:extLst>
          </p:cNvPr>
          <p:cNvSpPr txBox="1"/>
          <p:nvPr/>
        </p:nvSpPr>
        <p:spPr>
          <a:xfrm>
            <a:off x="1852612" y="1191855"/>
            <a:ext cx="8486775" cy="646331"/>
          </a:xfrm>
          <a:prstGeom prst="rect">
            <a:avLst/>
          </a:prstGeom>
          <a:noFill/>
        </p:spPr>
        <p:txBody>
          <a:bodyPr wrap="square" rtlCol="0">
            <a:spAutoFit/>
          </a:bodyPr>
          <a:lstStyle/>
          <a:p>
            <a:pPr algn="ctr"/>
            <a:r>
              <a:rPr lang="de-DE" i="1" dirty="0">
                <a:solidFill>
                  <a:schemeClr val="accent5">
                    <a:lumMod val="60000"/>
                    <a:lumOff val="40000"/>
                  </a:schemeClr>
                </a:solidFill>
              </a:rPr>
              <a:t>The tracer composition of the mixture is a function of the composition of each source and the relative amount contributions of the sources</a:t>
            </a:r>
            <a:endParaRPr lang="en-US" i="1" dirty="0">
              <a:solidFill>
                <a:schemeClr val="accent5">
                  <a:lumMod val="60000"/>
                  <a:lumOff val="40000"/>
                </a:schemeClr>
              </a:solidFill>
            </a:endParaRPr>
          </a:p>
        </p:txBody>
      </p:sp>
      <p:grpSp>
        <p:nvGrpSpPr>
          <p:cNvPr id="21" name="Group 20">
            <a:extLst>
              <a:ext uri="{FF2B5EF4-FFF2-40B4-BE49-F238E27FC236}">
                <a16:creationId xmlns:a16="http://schemas.microsoft.com/office/drawing/2014/main" id="{028A4618-6CC5-46C9-9FCB-BFEA0DE216FF}"/>
              </a:ext>
            </a:extLst>
          </p:cNvPr>
          <p:cNvGrpSpPr/>
          <p:nvPr/>
        </p:nvGrpSpPr>
        <p:grpSpPr>
          <a:xfrm>
            <a:off x="2513960" y="2544239"/>
            <a:ext cx="7164077" cy="1769521"/>
            <a:chOff x="2728504" y="2234651"/>
            <a:chExt cx="7164077" cy="176952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C4DCC0-DE4A-41ED-AC8C-2F3AC9EDF589}"/>
                    </a:ext>
                  </a:extLst>
                </p:cNvPr>
                <p:cNvSpPr txBox="1"/>
                <p:nvPr/>
              </p:nvSpPr>
              <p:spPr>
                <a:xfrm>
                  <a:off x="2728504" y="2947600"/>
                  <a:ext cx="7164077" cy="515847"/>
                </a:xfrm>
                <a:prstGeom prst="rect">
                  <a:avLst/>
                </a:prstGeom>
                <a:noFill/>
              </p:spPr>
              <p:txBody>
                <a:bodyPr wrap="none" lIns="0" tIns="0" rIns="0" bIns="0" rtlCol="0">
                  <a:spAutoFit/>
                </a:bodyPr>
                <a:lstStyle/>
                <a:p>
                  <a14:m>
                    <m:oMath xmlns:m="http://schemas.openxmlformats.org/officeDocument/2006/math">
                      <m:sSubSup>
                        <m:sSubSupPr>
                          <m:ctrlPr>
                            <a:rPr lang="de-DE" sz="3200" b="0" i="1" smtClean="0">
                              <a:latin typeface="Cambria Math" panose="02040503050406030204" pitchFamily="18" charset="0"/>
                            </a:rPr>
                          </m:ctrlPr>
                        </m:sSubSupPr>
                        <m:e>
                          <m:r>
                            <a:rPr lang="de-DE" sz="3200" b="0" i="1" smtClean="0">
                              <a:latin typeface="Cambria Math" panose="02040503050406030204" pitchFamily="18" charset="0"/>
                            </a:rPr>
                            <m:t>𝐶</m:t>
                          </m:r>
                        </m:e>
                        <m:sub>
                          <m:r>
                            <a:rPr lang="de-DE" sz="3200" b="0" i="1" smtClean="0">
                              <a:latin typeface="Cambria Math" panose="02040503050406030204" pitchFamily="18" charset="0"/>
                            </a:rPr>
                            <m:t>𝑚𝑖𝑥</m:t>
                          </m:r>
                        </m:sub>
                        <m:sup>
                          <m:r>
                            <a:rPr lang="de-DE" sz="3200" b="0" i="1" smtClean="0">
                              <a:latin typeface="Cambria Math" panose="02040503050406030204" pitchFamily="18" charset="0"/>
                            </a:rPr>
                            <m:t>𝑡</m:t>
                          </m:r>
                        </m:sup>
                      </m:sSubSup>
                      <m:r>
                        <a:rPr lang="de-DE" sz="3200" b="0" i="1" smtClean="0">
                          <a:latin typeface="Cambria Math" panose="02040503050406030204" pitchFamily="18" charset="0"/>
                        </a:rPr>
                        <m:t>=</m:t>
                      </m:r>
                      <m:sSubSup>
                        <m:sSubSupPr>
                          <m:ctrlPr>
                            <a:rPr lang="de-DE" sz="3200" i="1" smtClean="0">
                              <a:solidFill>
                                <a:schemeClr val="accent1"/>
                              </a:solidFill>
                              <a:latin typeface="Cambria Math" panose="02040503050406030204" pitchFamily="18" charset="0"/>
                            </a:rPr>
                          </m:ctrlPr>
                        </m:sSubSupPr>
                        <m:e>
                          <m:r>
                            <a:rPr lang="de-DE" sz="3200" i="1">
                              <a:solidFill>
                                <a:schemeClr val="accent1"/>
                              </a:solidFill>
                              <a:latin typeface="Cambria Math" panose="02040503050406030204" pitchFamily="18" charset="0"/>
                            </a:rPr>
                            <m:t>𝐶</m:t>
                          </m:r>
                        </m:e>
                        <m:sub>
                          <m:r>
                            <a:rPr lang="de-DE" sz="3200" b="0" i="1" smtClean="0">
                              <a:solidFill>
                                <a:schemeClr val="accent1"/>
                              </a:solidFill>
                              <a:latin typeface="Cambria Math" panose="02040503050406030204" pitchFamily="18" charset="0"/>
                            </a:rPr>
                            <m:t>𝑠</m:t>
                          </m:r>
                          <m:r>
                            <a:rPr lang="de-DE" sz="3200" b="0" i="1" smtClean="0">
                              <a:solidFill>
                                <a:schemeClr val="accent1"/>
                              </a:solidFill>
                              <a:latin typeface="Cambria Math" panose="02040503050406030204" pitchFamily="18" charset="0"/>
                            </a:rPr>
                            <m:t>1</m:t>
                          </m:r>
                        </m:sub>
                        <m:sup>
                          <m:r>
                            <a:rPr lang="de-DE" sz="3200" i="1">
                              <a:solidFill>
                                <a:schemeClr val="accent1"/>
                              </a:solidFill>
                              <a:latin typeface="Cambria Math" panose="02040503050406030204" pitchFamily="18" charset="0"/>
                            </a:rPr>
                            <m:t>𝑡</m:t>
                          </m:r>
                        </m:sup>
                      </m:sSubSup>
                      <m:r>
                        <a:rPr lang="de-DE" sz="3200" i="1" smtClean="0">
                          <a:solidFill>
                            <a:schemeClr val="accent1"/>
                          </a:solidFill>
                          <a:latin typeface="Cambria Math" panose="02040503050406030204" pitchFamily="18" charset="0"/>
                          <a:ea typeface="Cambria Math" panose="02040503050406030204" pitchFamily="18" charset="0"/>
                        </a:rPr>
                        <m:t>∙</m:t>
                      </m:r>
                      <m:sSub>
                        <m:sSubPr>
                          <m:ctrlPr>
                            <a:rPr lang="de-DE" sz="3200" i="1" smtClean="0">
                              <a:solidFill>
                                <a:schemeClr val="accent1"/>
                              </a:solidFill>
                              <a:latin typeface="Cambria Math" panose="02040503050406030204" pitchFamily="18" charset="0"/>
                              <a:ea typeface="Cambria Math" panose="02040503050406030204" pitchFamily="18" charset="0"/>
                            </a:rPr>
                          </m:ctrlPr>
                        </m:sSubPr>
                        <m:e>
                          <m:r>
                            <a:rPr lang="de-DE" sz="3200" i="1">
                              <a:solidFill>
                                <a:schemeClr val="accent1"/>
                              </a:solidFill>
                              <a:latin typeface="Cambria Math" panose="02040503050406030204" pitchFamily="18" charset="0"/>
                              <a:ea typeface="Cambria Math" panose="02040503050406030204" pitchFamily="18" charset="0"/>
                            </a:rPr>
                            <m:t>𝜌</m:t>
                          </m:r>
                        </m:e>
                        <m:sub>
                          <m:r>
                            <a:rPr lang="de-DE" sz="3200" b="0" i="1" smtClean="0">
                              <a:solidFill>
                                <a:schemeClr val="accent1"/>
                              </a:solidFill>
                              <a:latin typeface="Cambria Math" panose="02040503050406030204" pitchFamily="18" charset="0"/>
                              <a:ea typeface="Cambria Math" panose="02040503050406030204" pitchFamily="18" charset="0"/>
                            </a:rPr>
                            <m:t>𝑠</m:t>
                          </m:r>
                          <m:r>
                            <a:rPr lang="de-DE" sz="3200" b="0" i="1" smtClean="0">
                              <a:solidFill>
                                <a:schemeClr val="accent1"/>
                              </a:solidFill>
                              <a:latin typeface="Cambria Math" panose="02040503050406030204" pitchFamily="18" charset="0"/>
                              <a:ea typeface="Cambria Math" panose="02040503050406030204" pitchFamily="18" charset="0"/>
                            </a:rPr>
                            <m:t>1</m:t>
                          </m:r>
                        </m:sub>
                      </m:sSub>
                    </m:oMath>
                  </a14:m>
                  <a:r>
                    <a:rPr lang="en-US" sz="3200" dirty="0">
                      <a:solidFill>
                        <a:schemeClr val="accent1"/>
                      </a:solidFill>
                    </a:rPr>
                    <a:t> </a:t>
                  </a:r>
                  <a:r>
                    <a:rPr lang="en-US" sz="3200" dirty="0"/>
                    <a:t>+</a:t>
                  </a:r>
                  <a:r>
                    <a:rPr lang="de-DE" sz="3200" dirty="0"/>
                    <a:t> </a:t>
                  </a:r>
                  <a14:m>
                    <m:oMath xmlns:m="http://schemas.openxmlformats.org/officeDocument/2006/math">
                      <m:sSubSup>
                        <m:sSubSupPr>
                          <m:ctrlPr>
                            <a:rPr lang="de-DE" sz="3200" i="1" smtClean="0">
                              <a:solidFill>
                                <a:schemeClr val="accent3"/>
                              </a:solidFill>
                              <a:latin typeface="Cambria Math" panose="02040503050406030204" pitchFamily="18" charset="0"/>
                            </a:rPr>
                          </m:ctrlPr>
                        </m:sSubSupPr>
                        <m:e>
                          <m:r>
                            <a:rPr lang="de-DE" sz="3200" i="1">
                              <a:solidFill>
                                <a:schemeClr val="accent3"/>
                              </a:solidFill>
                              <a:latin typeface="Cambria Math" panose="02040503050406030204" pitchFamily="18" charset="0"/>
                            </a:rPr>
                            <m:t>𝐶</m:t>
                          </m:r>
                        </m:e>
                        <m:sub>
                          <m:r>
                            <a:rPr lang="de-DE" sz="3200" i="1">
                              <a:solidFill>
                                <a:schemeClr val="accent3"/>
                              </a:solidFill>
                              <a:latin typeface="Cambria Math" panose="02040503050406030204" pitchFamily="18" charset="0"/>
                            </a:rPr>
                            <m:t>𝑠</m:t>
                          </m:r>
                          <m:r>
                            <a:rPr lang="de-DE" sz="3200" b="0" i="1" smtClean="0">
                              <a:solidFill>
                                <a:schemeClr val="accent3"/>
                              </a:solidFill>
                              <a:latin typeface="Cambria Math" panose="02040503050406030204" pitchFamily="18" charset="0"/>
                            </a:rPr>
                            <m:t>2</m:t>
                          </m:r>
                        </m:sub>
                        <m:sup>
                          <m:r>
                            <a:rPr lang="de-DE" sz="3200" i="1">
                              <a:solidFill>
                                <a:schemeClr val="accent3"/>
                              </a:solidFill>
                              <a:latin typeface="Cambria Math" panose="02040503050406030204" pitchFamily="18" charset="0"/>
                            </a:rPr>
                            <m:t>𝑡</m:t>
                          </m:r>
                        </m:sup>
                      </m:sSubSup>
                      <m:r>
                        <a:rPr lang="de-DE" sz="3200" i="1">
                          <a:solidFill>
                            <a:schemeClr val="accent3"/>
                          </a:solidFill>
                          <a:latin typeface="Cambria Math" panose="02040503050406030204" pitchFamily="18" charset="0"/>
                          <a:ea typeface="Cambria Math" panose="02040503050406030204" pitchFamily="18" charset="0"/>
                        </a:rPr>
                        <m:t>∙</m:t>
                      </m:r>
                      <m:sSub>
                        <m:sSubPr>
                          <m:ctrlPr>
                            <a:rPr lang="de-DE" sz="3200" i="1">
                              <a:solidFill>
                                <a:schemeClr val="accent3"/>
                              </a:solidFill>
                              <a:latin typeface="Cambria Math" panose="02040503050406030204" pitchFamily="18" charset="0"/>
                              <a:ea typeface="Cambria Math" panose="02040503050406030204" pitchFamily="18" charset="0"/>
                            </a:rPr>
                          </m:ctrlPr>
                        </m:sSubPr>
                        <m:e>
                          <m:r>
                            <a:rPr lang="de-DE" sz="3200" i="1">
                              <a:solidFill>
                                <a:schemeClr val="accent3"/>
                              </a:solidFill>
                              <a:latin typeface="Cambria Math" panose="02040503050406030204" pitchFamily="18" charset="0"/>
                              <a:ea typeface="Cambria Math" panose="02040503050406030204" pitchFamily="18" charset="0"/>
                            </a:rPr>
                            <m:t>𝜌</m:t>
                          </m:r>
                        </m:e>
                        <m:sub>
                          <m:r>
                            <a:rPr lang="de-DE" sz="3200" i="1">
                              <a:solidFill>
                                <a:schemeClr val="accent3"/>
                              </a:solidFill>
                              <a:latin typeface="Cambria Math" panose="02040503050406030204" pitchFamily="18" charset="0"/>
                              <a:ea typeface="Cambria Math" panose="02040503050406030204" pitchFamily="18" charset="0"/>
                            </a:rPr>
                            <m:t>𝑠</m:t>
                          </m:r>
                          <m:r>
                            <a:rPr lang="de-DE" sz="3200" b="0" i="1" smtClean="0">
                              <a:solidFill>
                                <a:schemeClr val="accent3"/>
                              </a:solidFill>
                              <a:latin typeface="Cambria Math" panose="02040503050406030204" pitchFamily="18" charset="0"/>
                              <a:ea typeface="Cambria Math" panose="02040503050406030204" pitchFamily="18" charset="0"/>
                            </a:rPr>
                            <m:t>2</m:t>
                          </m:r>
                        </m:sub>
                      </m:sSub>
                    </m:oMath>
                  </a14:m>
                  <a:r>
                    <a:rPr lang="en-US" sz="3200" dirty="0">
                      <a:solidFill>
                        <a:schemeClr val="accent3"/>
                      </a:solidFill>
                    </a:rPr>
                    <a:t> </a:t>
                  </a:r>
                  <a:r>
                    <a:rPr lang="en-US" sz="3200" dirty="0"/>
                    <a:t>+ … + </a:t>
                  </a:r>
                  <a14:m>
                    <m:oMath xmlns:m="http://schemas.openxmlformats.org/officeDocument/2006/math">
                      <m:sSubSup>
                        <m:sSubSupPr>
                          <m:ctrlPr>
                            <a:rPr lang="de-DE" sz="3200" i="1" smtClean="0">
                              <a:solidFill>
                                <a:schemeClr val="accent4"/>
                              </a:solidFill>
                              <a:latin typeface="Cambria Math" panose="02040503050406030204" pitchFamily="18" charset="0"/>
                            </a:rPr>
                          </m:ctrlPr>
                        </m:sSubSupPr>
                        <m:e>
                          <m:r>
                            <a:rPr lang="de-DE" sz="3200" i="1">
                              <a:solidFill>
                                <a:schemeClr val="accent4"/>
                              </a:solidFill>
                              <a:latin typeface="Cambria Math" panose="02040503050406030204" pitchFamily="18" charset="0"/>
                            </a:rPr>
                            <m:t>𝐶</m:t>
                          </m:r>
                        </m:e>
                        <m:sub>
                          <m:r>
                            <a:rPr lang="de-DE" sz="3200" i="1">
                              <a:solidFill>
                                <a:schemeClr val="accent4"/>
                              </a:solidFill>
                              <a:latin typeface="Cambria Math" panose="02040503050406030204" pitchFamily="18" charset="0"/>
                            </a:rPr>
                            <m:t>𝑠</m:t>
                          </m:r>
                          <m:r>
                            <a:rPr lang="de-DE" sz="3200" b="0" i="1" smtClean="0">
                              <a:solidFill>
                                <a:schemeClr val="accent4"/>
                              </a:solidFill>
                              <a:latin typeface="Cambria Math" panose="02040503050406030204" pitchFamily="18" charset="0"/>
                            </a:rPr>
                            <m:t>𝑛</m:t>
                          </m:r>
                        </m:sub>
                        <m:sup>
                          <m:r>
                            <a:rPr lang="de-DE" sz="3200" i="1">
                              <a:solidFill>
                                <a:schemeClr val="accent4"/>
                              </a:solidFill>
                              <a:latin typeface="Cambria Math" panose="02040503050406030204" pitchFamily="18" charset="0"/>
                            </a:rPr>
                            <m:t>𝑡</m:t>
                          </m:r>
                        </m:sup>
                      </m:sSubSup>
                      <m:r>
                        <a:rPr lang="de-DE" sz="3200" i="1">
                          <a:solidFill>
                            <a:schemeClr val="accent4"/>
                          </a:solidFill>
                          <a:latin typeface="Cambria Math" panose="02040503050406030204" pitchFamily="18" charset="0"/>
                          <a:ea typeface="Cambria Math" panose="02040503050406030204" pitchFamily="18" charset="0"/>
                        </a:rPr>
                        <m:t>∙</m:t>
                      </m:r>
                      <m:sSub>
                        <m:sSubPr>
                          <m:ctrlPr>
                            <a:rPr lang="de-DE" sz="3200" i="1">
                              <a:solidFill>
                                <a:schemeClr val="accent4"/>
                              </a:solidFill>
                              <a:latin typeface="Cambria Math" panose="02040503050406030204" pitchFamily="18" charset="0"/>
                              <a:ea typeface="Cambria Math" panose="02040503050406030204" pitchFamily="18" charset="0"/>
                            </a:rPr>
                          </m:ctrlPr>
                        </m:sSubPr>
                        <m:e>
                          <m:r>
                            <a:rPr lang="de-DE" sz="3200" i="1">
                              <a:solidFill>
                                <a:schemeClr val="accent4"/>
                              </a:solidFill>
                              <a:latin typeface="Cambria Math" panose="02040503050406030204" pitchFamily="18" charset="0"/>
                              <a:ea typeface="Cambria Math" panose="02040503050406030204" pitchFamily="18" charset="0"/>
                            </a:rPr>
                            <m:t>𝜌</m:t>
                          </m:r>
                        </m:e>
                        <m:sub>
                          <m:r>
                            <a:rPr lang="de-DE" sz="3200" i="1">
                              <a:solidFill>
                                <a:schemeClr val="accent4"/>
                              </a:solidFill>
                              <a:latin typeface="Cambria Math" panose="02040503050406030204" pitchFamily="18" charset="0"/>
                              <a:ea typeface="Cambria Math" panose="02040503050406030204" pitchFamily="18" charset="0"/>
                            </a:rPr>
                            <m:t>𝑠</m:t>
                          </m:r>
                          <m:r>
                            <a:rPr lang="de-DE" sz="3200" b="0" i="1" smtClean="0">
                              <a:solidFill>
                                <a:schemeClr val="accent4"/>
                              </a:solidFill>
                              <a:latin typeface="Cambria Math" panose="02040503050406030204" pitchFamily="18" charset="0"/>
                              <a:ea typeface="Cambria Math" panose="02040503050406030204" pitchFamily="18" charset="0"/>
                            </a:rPr>
                            <m:t>𝑛</m:t>
                          </m:r>
                        </m:sub>
                      </m:sSub>
                    </m:oMath>
                  </a14:m>
                  <a:r>
                    <a:rPr lang="en-US" sz="3200" dirty="0"/>
                    <a:t> </a:t>
                  </a:r>
                </a:p>
              </p:txBody>
            </p:sp>
          </mc:Choice>
          <mc:Fallback xmlns="">
            <p:sp>
              <p:nvSpPr>
                <p:cNvPr id="4" name="TextBox 3">
                  <a:extLst>
                    <a:ext uri="{FF2B5EF4-FFF2-40B4-BE49-F238E27FC236}">
                      <a16:creationId xmlns:a16="http://schemas.microsoft.com/office/drawing/2014/main" id="{B4C4DCC0-DE4A-41ED-AC8C-2F3AC9EDF589}"/>
                    </a:ext>
                  </a:extLst>
                </p:cNvPr>
                <p:cNvSpPr txBox="1">
                  <a:spLocks noRot="1" noChangeAspect="1" noMove="1" noResize="1" noEditPoints="1" noAdjustHandles="1" noChangeArrowheads="1" noChangeShapeType="1" noTextEdit="1"/>
                </p:cNvSpPr>
                <p:nvPr/>
              </p:nvSpPr>
              <p:spPr>
                <a:xfrm>
                  <a:off x="2728504" y="2947600"/>
                  <a:ext cx="7164077" cy="515847"/>
                </a:xfrm>
                <a:prstGeom prst="rect">
                  <a:avLst/>
                </a:prstGeom>
                <a:blipFill>
                  <a:blip r:embed="rId2"/>
                  <a:stretch>
                    <a:fillRect t="-18824" b="-4705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EF2E570-B1F5-43D5-9105-6CDFF8F6FED9}"/>
                </a:ext>
              </a:extLst>
            </p:cNvPr>
            <p:cNvSpPr txBox="1"/>
            <p:nvPr/>
          </p:nvSpPr>
          <p:spPr>
            <a:xfrm>
              <a:off x="4248150" y="3634840"/>
              <a:ext cx="993990" cy="369332"/>
            </a:xfrm>
            <a:prstGeom prst="rect">
              <a:avLst/>
            </a:prstGeom>
            <a:noFill/>
          </p:spPr>
          <p:txBody>
            <a:bodyPr wrap="none" rtlCol="0">
              <a:spAutoFit/>
            </a:bodyPr>
            <a:lstStyle/>
            <a:p>
              <a:r>
                <a:rPr lang="de-DE" b="1" dirty="0">
                  <a:solidFill>
                    <a:schemeClr val="accent1"/>
                  </a:solidFill>
                </a:rPr>
                <a:t>Source 1</a:t>
              </a:r>
              <a:endParaRPr lang="en-US" b="1" dirty="0">
                <a:solidFill>
                  <a:schemeClr val="accent1"/>
                </a:solidFill>
              </a:endParaRPr>
            </a:p>
          </p:txBody>
        </p:sp>
        <p:sp>
          <p:nvSpPr>
            <p:cNvPr id="6" name="TextBox 5">
              <a:extLst>
                <a:ext uri="{FF2B5EF4-FFF2-40B4-BE49-F238E27FC236}">
                  <a16:creationId xmlns:a16="http://schemas.microsoft.com/office/drawing/2014/main" id="{52468656-A9D1-4A95-BE63-1112B18718CC}"/>
                </a:ext>
              </a:extLst>
            </p:cNvPr>
            <p:cNvSpPr txBox="1"/>
            <p:nvPr/>
          </p:nvSpPr>
          <p:spPr>
            <a:xfrm>
              <a:off x="6096000" y="3634840"/>
              <a:ext cx="993990" cy="369332"/>
            </a:xfrm>
            <a:prstGeom prst="rect">
              <a:avLst/>
            </a:prstGeom>
            <a:noFill/>
          </p:spPr>
          <p:txBody>
            <a:bodyPr wrap="none" rtlCol="0">
              <a:spAutoFit/>
            </a:bodyPr>
            <a:lstStyle/>
            <a:p>
              <a:r>
                <a:rPr lang="de-DE" b="1" dirty="0">
                  <a:solidFill>
                    <a:schemeClr val="accent3"/>
                  </a:solidFill>
                </a:rPr>
                <a:t>Source 2</a:t>
              </a:r>
              <a:endParaRPr lang="en-US" b="1" dirty="0">
                <a:solidFill>
                  <a:schemeClr val="accent3"/>
                </a:solidFill>
              </a:endParaRPr>
            </a:p>
          </p:txBody>
        </p:sp>
        <p:sp>
          <p:nvSpPr>
            <p:cNvPr id="7" name="TextBox 6">
              <a:extLst>
                <a:ext uri="{FF2B5EF4-FFF2-40B4-BE49-F238E27FC236}">
                  <a16:creationId xmlns:a16="http://schemas.microsoft.com/office/drawing/2014/main" id="{48ED50E8-953E-4BE8-B2B3-CD873149BBA8}"/>
                </a:ext>
              </a:extLst>
            </p:cNvPr>
            <p:cNvSpPr txBox="1"/>
            <p:nvPr/>
          </p:nvSpPr>
          <p:spPr>
            <a:xfrm>
              <a:off x="8505825" y="3634840"/>
              <a:ext cx="998800" cy="369332"/>
            </a:xfrm>
            <a:prstGeom prst="rect">
              <a:avLst/>
            </a:prstGeom>
            <a:noFill/>
          </p:spPr>
          <p:txBody>
            <a:bodyPr wrap="none" rtlCol="0">
              <a:spAutoFit/>
            </a:bodyPr>
            <a:lstStyle/>
            <a:p>
              <a:r>
                <a:rPr lang="de-DE" b="1" dirty="0">
                  <a:solidFill>
                    <a:schemeClr val="accent4"/>
                  </a:solidFill>
                </a:rPr>
                <a:t>Source n</a:t>
              </a:r>
              <a:endParaRPr lang="en-US" b="1" dirty="0">
                <a:solidFill>
                  <a:schemeClr val="accent4"/>
                </a:solidFill>
              </a:endParaRPr>
            </a:p>
          </p:txBody>
        </p:sp>
        <p:sp>
          <p:nvSpPr>
            <p:cNvPr id="8" name="TextBox 7">
              <a:extLst>
                <a:ext uri="{FF2B5EF4-FFF2-40B4-BE49-F238E27FC236}">
                  <a16:creationId xmlns:a16="http://schemas.microsoft.com/office/drawing/2014/main" id="{9EBFEFF3-E815-4C40-AAEF-6ECF59A7EDF4}"/>
                </a:ext>
              </a:extLst>
            </p:cNvPr>
            <p:cNvSpPr txBox="1"/>
            <p:nvPr/>
          </p:nvSpPr>
          <p:spPr>
            <a:xfrm>
              <a:off x="3375114" y="2234651"/>
              <a:ext cx="1248628" cy="578882"/>
            </a:xfrm>
            <a:prstGeom prst="roundRect">
              <a:avLst/>
            </a:prstGeom>
            <a:noFill/>
          </p:spPr>
          <p:txBody>
            <a:bodyPr wrap="none" rtlCol="0">
              <a:spAutoFit/>
            </a:bodyPr>
            <a:lstStyle/>
            <a:p>
              <a:pPr algn="ctr"/>
              <a:r>
                <a:rPr lang="de-DE" sz="1400" dirty="0">
                  <a:solidFill>
                    <a:schemeClr val="accent1"/>
                  </a:solidFill>
                </a:rPr>
                <a:t>Tracer</a:t>
              </a:r>
            </a:p>
            <a:p>
              <a:pPr algn="ctr"/>
              <a:r>
                <a:rPr lang="de-DE" sz="1400" dirty="0">
                  <a:solidFill>
                    <a:schemeClr val="accent1"/>
                  </a:solidFill>
                </a:rPr>
                <a:t>concentration</a:t>
              </a:r>
              <a:endParaRPr lang="en-US" sz="1400" dirty="0">
                <a:solidFill>
                  <a:schemeClr val="accent1"/>
                </a:solidFill>
              </a:endParaRPr>
            </a:p>
          </p:txBody>
        </p:sp>
        <p:sp>
          <p:nvSpPr>
            <p:cNvPr id="9" name="TextBox 8">
              <a:extLst>
                <a:ext uri="{FF2B5EF4-FFF2-40B4-BE49-F238E27FC236}">
                  <a16:creationId xmlns:a16="http://schemas.microsoft.com/office/drawing/2014/main" id="{5344FA8F-D170-476A-9C15-4EB7B66E7BF6}"/>
                </a:ext>
              </a:extLst>
            </p:cNvPr>
            <p:cNvSpPr txBox="1"/>
            <p:nvPr/>
          </p:nvSpPr>
          <p:spPr>
            <a:xfrm>
              <a:off x="4897348" y="2234651"/>
              <a:ext cx="1274852" cy="578882"/>
            </a:xfrm>
            <a:prstGeom prst="roundRect">
              <a:avLst/>
            </a:prstGeom>
            <a:noFill/>
          </p:spPr>
          <p:txBody>
            <a:bodyPr wrap="square" rtlCol="0">
              <a:spAutoFit/>
            </a:bodyPr>
            <a:lstStyle/>
            <a:p>
              <a:pPr algn="ctr"/>
              <a:r>
                <a:rPr lang="de-DE" sz="1400" dirty="0">
                  <a:solidFill>
                    <a:schemeClr val="accent1"/>
                  </a:solidFill>
                </a:rPr>
                <a:t>Fraction of mix</a:t>
              </a:r>
              <a:endParaRPr lang="en-US" sz="1400" dirty="0">
                <a:solidFill>
                  <a:schemeClr val="accent1"/>
                </a:solidFill>
              </a:endParaRPr>
            </a:p>
          </p:txBody>
        </p:sp>
        <p:cxnSp>
          <p:nvCxnSpPr>
            <p:cNvPr id="11" name="Straight Connector 10">
              <a:extLst>
                <a:ext uri="{FF2B5EF4-FFF2-40B4-BE49-F238E27FC236}">
                  <a16:creationId xmlns:a16="http://schemas.microsoft.com/office/drawing/2014/main" id="{2339DB39-E8C2-4BC8-9420-45AFDE8DED95}"/>
                </a:ext>
              </a:extLst>
            </p:cNvPr>
            <p:cNvCxnSpPr>
              <a:cxnSpLocks/>
            </p:cNvCxnSpPr>
            <p:nvPr/>
          </p:nvCxnSpPr>
          <p:spPr>
            <a:xfrm flipV="1">
              <a:off x="5242140" y="2724150"/>
              <a:ext cx="306418" cy="292209"/>
            </a:xfrm>
            <a:prstGeom prst="line">
              <a:avLst/>
            </a:prstGeom>
            <a:ln w="28575">
              <a:solidFill>
                <a:srgbClr val="BADBE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9E85081-A010-4D4D-BD7E-A31F68BB24E3}"/>
                </a:ext>
              </a:extLst>
            </p:cNvPr>
            <p:cNvCxnSpPr>
              <a:cxnSpLocks/>
            </p:cNvCxnSpPr>
            <p:nvPr/>
          </p:nvCxnSpPr>
          <p:spPr>
            <a:xfrm flipH="1" flipV="1">
              <a:off x="3971925" y="2724150"/>
              <a:ext cx="176017" cy="292209"/>
            </a:xfrm>
            <a:prstGeom prst="line">
              <a:avLst/>
            </a:prstGeom>
            <a:ln w="28575">
              <a:solidFill>
                <a:srgbClr val="BADBE8"/>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049F9AD5-E08A-4063-BBD8-695F1CE640D3}"/>
              </a:ext>
            </a:extLst>
          </p:cNvPr>
          <p:cNvSpPr txBox="1"/>
          <p:nvPr/>
        </p:nvSpPr>
        <p:spPr>
          <a:xfrm>
            <a:off x="2249013" y="5553258"/>
            <a:ext cx="7693969" cy="646331"/>
          </a:xfrm>
          <a:prstGeom prst="rect">
            <a:avLst/>
          </a:prstGeom>
          <a:noFill/>
        </p:spPr>
        <p:txBody>
          <a:bodyPr wrap="square" rtlCol="0">
            <a:spAutoFit/>
          </a:bodyPr>
          <a:lstStyle/>
          <a:p>
            <a:pPr algn="ctr"/>
            <a:r>
              <a:rPr lang="de-DE" i="1" dirty="0">
                <a:solidFill>
                  <a:schemeClr val="accent5">
                    <a:lumMod val="60000"/>
                    <a:lumOff val="40000"/>
                  </a:schemeClr>
                </a:solidFill>
              </a:rPr>
              <a:t>Mixing models can account for time lags, but stalagmite models usually consider storages to be instantly well-mixed</a:t>
            </a:r>
            <a:endParaRPr lang="en-US" i="1" dirty="0">
              <a:solidFill>
                <a:schemeClr val="accent5">
                  <a:lumMod val="60000"/>
                  <a:lumOff val="40000"/>
                </a:schemeClr>
              </a:solidFill>
            </a:endParaRPr>
          </a:p>
        </p:txBody>
      </p:sp>
    </p:spTree>
    <p:extLst>
      <p:ext uri="{BB962C8B-B14F-4D97-AF65-F5344CB8AC3E}">
        <p14:creationId xmlns:p14="http://schemas.microsoft.com/office/powerpoint/2010/main" val="347834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2BF7-7811-8F61-66FB-AE84FFC62BFD}"/>
            </a:ext>
          </a:extLst>
        </p:cNvPr>
        <p:cNvGrpSpPr/>
        <p:nvPr/>
      </p:nvGrpSpPr>
      <p:grpSpPr>
        <a:xfrm>
          <a:off x="0" y="0"/>
          <a:ext cx="0" cy="0"/>
          <a:chOff x="0" y="0"/>
          <a:chExt cx="0" cy="0"/>
        </a:xfrm>
      </p:grpSpPr>
      <p:pic>
        <p:nvPicPr>
          <p:cNvPr id="2" name="Picture 1" descr="A black and white landscape&#10;&#10;Description automatically generated with medium confidence">
            <a:extLst>
              <a:ext uri="{FF2B5EF4-FFF2-40B4-BE49-F238E27FC236}">
                <a16:creationId xmlns:a16="http://schemas.microsoft.com/office/drawing/2014/main" id="{76B846B1-20B5-4C05-B694-780C469201AB}"/>
              </a:ext>
            </a:extLst>
          </p:cNvPr>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7343" b="40468"/>
          <a:stretch/>
        </p:blipFill>
        <p:spPr>
          <a:xfrm>
            <a:off x="0" y="0"/>
            <a:ext cx="12192000" cy="6858000"/>
          </a:xfrm>
          <a:prstGeom prst="rect">
            <a:avLst/>
          </a:prstGeom>
        </p:spPr>
      </p:pic>
      <p:sp>
        <p:nvSpPr>
          <p:cNvPr id="27" name="Title 1">
            <a:extLst>
              <a:ext uri="{FF2B5EF4-FFF2-40B4-BE49-F238E27FC236}">
                <a16:creationId xmlns:a16="http://schemas.microsoft.com/office/drawing/2014/main" id="{202F3CF4-DA49-4511-9598-8940D7A31C94}"/>
              </a:ext>
            </a:extLst>
          </p:cNvPr>
          <p:cNvSpPr>
            <a:spLocks noGrp="1"/>
          </p:cNvSpPr>
          <p:nvPr>
            <p:ph type="title"/>
          </p:nvPr>
        </p:nvSpPr>
        <p:spPr>
          <a:xfrm>
            <a:off x="0" y="938857"/>
            <a:ext cx="12192000" cy="2343956"/>
          </a:xfrm>
        </p:spPr>
        <p:txBody>
          <a:bodyPr>
            <a:normAutofit/>
          </a:bodyPr>
          <a:lstStyle/>
          <a:p>
            <a:pPr algn="ctr">
              <a:lnSpc>
                <a:spcPct val="100000"/>
              </a:lnSpc>
            </a:pPr>
            <a:r>
              <a:rPr lang="en-GB" sz="7200" b="1" dirty="0">
                <a:solidFill>
                  <a:schemeClr val="bg1"/>
                </a:solidFill>
                <a:effectLst>
                  <a:outerShdw blurRad="38100" dist="38100" dir="2700000" algn="tl">
                    <a:srgbClr val="000000">
                      <a:alpha val="43137"/>
                    </a:srgbClr>
                  </a:outerShdw>
                </a:effectLst>
              </a:rPr>
              <a:t>Carbonate geochemistry and calcite formation</a:t>
            </a:r>
            <a:endParaRPr lang="LID4096" b="1" dirty="0">
              <a:solidFill>
                <a:schemeClr val="bg1"/>
              </a:solidFill>
              <a:effectLst>
                <a:outerShdw blurRad="38100" dist="38100" dir="2700000" algn="tl">
                  <a:srgbClr val="000000">
                    <a:alpha val="43137"/>
                  </a:srgbClr>
                </a:outerShdw>
              </a:effectLst>
            </a:endParaRPr>
          </a:p>
        </p:txBody>
      </p:sp>
      <p:pic>
        <p:nvPicPr>
          <p:cNvPr id="1026" name="Picture 2" descr="Kelly Stanford - Science Communicator and Artist - Science Pusheen">
            <a:extLst>
              <a:ext uri="{FF2B5EF4-FFF2-40B4-BE49-F238E27FC236}">
                <a16:creationId xmlns:a16="http://schemas.microsoft.com/office/drawing/2014/main" id="{1B3E61F5-467B-E1EC-7C00-C7DA91C5585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1500" l="9595" r="91154">
                        <a14:foregroundMark x1="9895" y1="53000" x2="10345" y2="60500"/>
                        <a14:foregroundMark x1="39130" y1="90600" x2="42504" y2="88700"/>
                        <a14:foregroundMark x1="67391" y1="90900" x2="69490" y2="90600"/>
                        <a14:foregroundMark x1="39580" y1="91600" x2="42354" y2="89700"/>
                        <a14:foregroundMark x1="86432" y1="53300" x2="87781" y2="43600"/>
                        <a14:foregroundMark x1="87781" y1="43600" x2="91154" y2="51100"/>
                        <a14:foregroundMark x1="91154" y1="51100" x2="89880" y2="57100"/>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444619" y="2814173"/>
            <a:ext cx="5302762" cy="397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0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A4171-88A0-84BA-29AF-89080E5A4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C293F-AC3F-4FAB-B6CB-3A5F7D3854DE}"/>
              </a:ext>
            </a:extLst>
          </p:cNvPr>
          <p:cNvSpPr>
            <a:spLocks noGrp="1"/>
          </p:cNvSpPr>
          <p:nvPr>
            <p:ph type="title"/>
          </p:nvPr>
        </p:nvSpPr>
        <p:spPr/>
        <p:txBody>
          <a:bodyPr>
            <a:normAutofit fontScale="90000"/>
          </a:bodyPr>
          <a:lstStyle/>
          <a:p>
            <a:r>
              <a:rPr lang="en-GB" dirty="0"/>
              <a:t>Learning goals</a:t>
            </a:r>
            <a:endParaRPr lang="LID4096" dirty="0"/>
          </a:p>
        </p:txBody>
      </p:sp>
      <p:sp>
        <p:nvSpPr>
          <p:cNvPr id="16" name="TextBox 15">
            <a:extLst>
              <a:ext uri="{FF2B5EF4-FFF2-40B4-BE49-F238E27FC236}">
                <a16:creationId xmlns:a16="http://schemas.microsoft.com/office/drawing/2014/main" id="{1A99FF6D-3507-4DE0-8C62-83CB9A0BD828}"/>
              </a:ext>
            </a:extLst>
          </p:cNvPr>
          <p:cNvSpPr txBox="1"/>
          <p:nvPr/>
        </p:nvSpPr>
        <p:spPr>
          <a:xfrm>
            <a:off x="830180" y="1661091"/>
            <a:ext cx="10587788" cy="3816429"/>
          </a:xfrm>
          <a:prstGeom prst="rect">
            <a:avLst/>
          </a:prstGeom>
          <a:noFill/>
        </p:spPr>
        <p:txBody>
          <a:bodyPr wrap="square" rtlCol="0">
            <a:spAutoFit/>
          </a:bodyPr>
          <a:lstStyle/>
          <a:p>
            <a:pPr algn="ctr"/>
            <a:r>
              <a:rPr lang="de-DE" sz="2800" i="1" dirty="0">
                <a:solidFill>
                  <a:schemeClr val="accent5">
                    <a:lumMod val="60000"/>
                    <a:lumOff val="40000"/>
                  </a:schemeClr>
                </a:solidFill>
              </a:rPr>
              <a:t>What are some processes that can be important to represent?</a:t>
            </a:r>
          </a:p>
          <a:p>
            <a:pPr algn="ctr"/>
            <a:endParaRPr lang="de-DE" sz="2800" i="1" dirty="0">
              <a:solidFill>
                <a:schemeClr val="accent5">
                  <a:lumMod val="60000"/>
                  <a:lumOff val="40000"/>
                </a:schemeClr>
              </a:solidFill>
            </a:endParaRPr>
          </a:p>
          <a:p>
            <a:pPr algn="ctr"/>
            <a:r>
              <a:rPr lang="de-DE" sz="2800" i="1" dirty="0">
                <a:solidFill>
                  <a:schemeClr val="accent5">
                    <a:lumMod val="60000"/>
                    <a:lumOff val="40000"/>
                  </a:schemeClr>
                </a:solidFill>
              </a:rPr>
              <a:t>What are some common models? </a:t>
            </a:r>
          </a:p>
          <a:p>
            <a:pPr algn="ctr"/>
            <a:endParaRPr lang="de-DE" sz="2800" i="1" dirty="0">
              <a:solidFill>
                <a:schemeClr val="accent5">
                  <a:lumMod val="60000"/>
                  <a:lumOff val="40000"/>
                </a:schemeClr>
              </a:solidFill>
            </a:endParaRPr>
          </a:p>
          <a:p>
            <a:pPr algn="ctr"/>
            <a:r>
              <a:rPr lang="de-DE" sz="2800" i="1" dirty="0">
                <a:solidFill>
                  <a:schemeClr val="accent5">
                    <a:lumMod val="60000"/>
                    <a:lumOff val="40000"/>
                  </a:schemeClr>
                </a:solidFill>
              </a:rPr>
              <a:t>What components do they focus on?</a:t>
            </a:r>
          </a:p>
          <a:p>
            <a:pPr algn="ctr"/>
            <a:endParaRPr lang="de-DE" sz="2800" i="1" dirty="0">
              <a:solidFill>
                <a:schemeClr val="accent5">
                  <a:lumMod val="60000"/>
                  <a:lumOff val="40000"/>
                </a:schemeClr>
              </a:solidFill>
            </a:endParaRPr>
          </a:p>
          <a:p>
            <a:pPr algn="ctr"/>
            <a:r>
              <a:rPr lang="de-DE" sz="2800" b="1" i="1" dirty="0">
                <a:solidFill>
                  <a:schemeClr val="accent5">
                    <a:lumMod val="60000"/>
                    <a:lumOff val="40000"/>
                  </a:schemeClr>
                </a:solidFill>
              </a:rPr>
              <a:t>End goal: </a:t>
            </a:r>
            <a:r>
              <a:rPr lang="de-DE" sz="2800" i="1" dirty="0">
                <a:solidFill>
                  <a:schemeClr val="accent5">
                    <a:lumMod val="60000"/>
                    <a:lumOff val="40000"/>
                  </a:schemeClr>
                </a:solidFill>
              </a:rPr>
              <a:t>know where to look for math to implement your model components</a:t>
            </a:r>
          </a:p>
          <a:p>
            <a:pPr marL="342900" indent="-342900" algn="ctr">
              <a:buFont typeface="+mj-lt"/>
              <a:buAutoNum type="arabicPeriod"/>
            </a:pPr>
            <a:endParaRPr lang="en-US" i="1" dirty="0">
              <a:solidFill>
                <a:schemeClr val="accent5">
                  <a:lumMod val="60000"/>
                  <a:lumOff val="40000"/>
                </a:schemeClr>
              </a:solidFill>
            </a:endParaRPr>
          </a:p>
        </p:txBody>
      </p:sp>
    </p:spTree>
    <p:extLst>
      <p:ext uri="{BB962C8B-B14F-4D97-AF65-F5344CB8AC3E}">
        <p14:creationId xmlns:p14="http://schemas.microsoft.com/office/powerpoint/2010/main" val="17672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2BF7-7811-8F61-66FB-AE84FFC62BFD}"/>
            </a:ext>
          </a:extLst>
        </p:cNvPr>
        <p:cNvGrpSpPr/>
        <p:nvPr/>
      </p:nvGrpSpPr>
      <p:grpSpPr>
        <a:xfrm>
          <a:off x="0" y="0"/>
          <a:ext cx="0" cy="0"/>
          <a:chOff x="0" y="0"/>
          <a:chExt cx="0" cy="0"/>
        </a:xfrm>
      </p:grpSpPr>
      <p:pic>
        <p:nvPicPr>
          <p:cNvPr id="2" name="Picture 1" descr="A black and white landscape&#10;&#10;Description automatically generated with medium confidence">
            <a:extLst>
              <a:ext uri="{FF2B5EF4-FFF2-40B4-BE49-F238E27FC236}">
                <a16:creationId xmlns:a16="http://schemas.microsoft.com/office/drawing/2014/main" id="{76B846B1-20B5-4C05-B694-780C469201AB}"/>
              </a:ext>
            </a:extLst>
          </p:cNvPr>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7343" b="40468"/>
          <a:stretch/>
        </p:blipFill>
        <p:spPr>
          <a:xfrm>
            <a:off x="0" y="0"/>
            <a:ext cx="12192000" cy="6858000"/>
          </a:xfrm>
          <a:prstGeom prst="rect">
            <a:avLst/>
          </a:prstGeom>
        </p:spPr>
      </p:pic>
      <p:sp>
        <p:nvSpPr>
          <p:cNvPr id="27" name="Title 1">
            <a:extLst>
              <a:ext uri="{FF2B5EF4-FFF2-40B4-BE49-F238E27FC236}">
                <a16:creationId xmlns:a16="http://schemas.microsoft.com/office/drawing/2014/main" id="{202F3CF4-DA49-4511-9598-8940D7A31C94}"/>
              </a:ext>
            </a:extLst>
          </p:cNvPr>
          <p:cNvSpPr>
            <a:spLocks noGrp="1"/>
          </p:cNvSpPr>
          <p:nvPr>
            <p:ph type="title"/>
          </p:nvPr>
        </p:nvSpPr>
        <p:spPr>
          <a:xfrm>
            <a:off x="0" y="938857"/>
            <a:ext cx="12192000" cy="2343956"/>
          </a:xfrm>
        </p:spPr>
        <p:txBody>
          <a:bodyPr>
            <a:normAutofit/>
          </a:bodyPr>
          <a:lstStyle/>
          <a:p>
            <a:pPr algn="ctr">
              <a:lnSpc>
                <a:spcPct val="100000"/>
              </a:lnSpc>
            </a:pPr>
            <a:r>
              <a:rPr lang="en-GB" sz="7200" b="1" dirty="0">
                <a:solidFill>
                  <a:schemeClr val="bg1"/>
                </a:solidFill>
                <a:effectLst>
                  <a:outerShdw blurRad="38100" dist="38100" dir="2700000" algn="tl">
                    <a:srgbClr val="000000">
                      <a:alpha val="43137"/>
                    </a:srgbClr>
                  </a:outerShdw>
                </a:effectLst>
              </a:rPr>
              <a:t>A very brief overview of processes</a:t>
            </a:r>
            <a:endParaRPr lang="LID4096" b="1" dirty="0">
              <a:solidFill>
                <a:schemeClr val="bg1"/>
              </a:solidFill>
              <a:effectLst>
                <a:outerShdw blurRad="38100" dist="38100" dir="2700000" algn="tl">
                  <a:srgbClr val="000000">
                    <a:alpha val="43137"/>
                  </a:srgbClr>
                </a:outerShdw>
              </a:effectLst>
            </a:endParaRPr>
          </a:p>
        </p:txBody>
      </p:sp>
      <p:pic>
        <p:nvPicPr>
          <p:cNvPr id="7170" name="Picture 2" descr="Back to school | Paw #34 | Pusheen The Cat Amino Amino">
            <a:extLst>
              <a:ext uri="{FF2B5EF4-FFF2-40B4-BE49-F238E27FC236}">
                <a16:creationId xmlns:a16="http://schemas.microsoft.com/office/drawing/2014/main" id="{5B9F0864-EEA7-58C7-037C-183F33B3DDE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221318" y="2978087"/>
            <a:ext cx="5445872" cy="3766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387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A4171-88A0-84BA-29AF-89080E5A4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C293F-AC3F-4FAB-B6CB-3A5F7D3854DE}"/>
              </a:ext>
            </a:extLst>
          </p:cNvPr>
          <p:cNvSpPr>
            <a:spLocks noGrp="1"/>
          </p:cNvSpPr>
          <p:nvPr>
            <p:ph type="title"/>
          </p:nvPr>
        </p:nvSpPr>
        <p:spPr/>
        <p:txBody>
          <a:bodyPr>
            <a:normAutofit fontScale="90000"/>
          </a:bodyPr>
          <a:lstStyle/>
          <a:p>
            <a:r>
              <a:rPr lang="en-GB" dirty="0"/>
              <a:t>From water and CO</a:t>
            </a:r>
            <a:r>
              <a:rPr lang="en-GB" baseline="-25000" dirty="0"/>
              <a:t>2</a:t>
            </a:r>
            <a:r>
              <a:rPr lang="en-GB" dirty="0"/>
              <a:t> to calcite</a:t>
            </a:r>
            <a:endParaRPr lang="LID4096" dirty="0"/>
          </a:p>
        </p:txBody>
      </p:sp>
      <p:sp>
        <p:nvSpPr>
          <p:cNvPr id="6" name="TextBox 5">
            <a:extLst>
              <a:ext uri="{FF2B5EF4-FFF2-40B4-BE49-F238E27FC236}">
                <a16:creationId xmlns:a16="http://schemas.microsoft.com/office/drawing/2014/main" id="{B2A1327B-7746-4793-B801-6F7975A61613}"/>
              </a:ext>
            </a:extLst>
          </p:cNvPr>
          <p:cNvSpPr txBox="1"/>
          <p:nvPr/>
        </p:nvSpPr>
        <p:spPr>
          <a:xfrm>
            <a:off x="4357080" y="2879250"/>
            <a:ext cx="1512336" cy="369332"/>
          </a:xfrm>
          <a:custGeom>
            <a:avLst/>
            <a:gdLst>
              <a:gd name="connsiteX0" fmla="*/ 0 w 1512336"/>
              <a:gd name="connsiteY0" fmla="*/ 0 h 369332"/>
              <a:gd name="connsiteX1" fmla="*/ 473865 w 1512336"/>
              <a:gd name="connsiteY1" fmla="*/ 0 h 369332"/>
              <a:gd name="connsiteX2" fmla="*/ 962854 w 1512336"/>
              <a:gd name="connsiteY2" fmla="*/ 0 h 369332"/>
              <a:gd name="connsiteX3" fmla="*/ 1512336 w 1512336"/>
              <a:gd name="connsiteY3" fmla="*/ 0 h 369332"/>
              <a:gd name="connsiteX4" fmla="*/ 1512336 w 1512336"/>
              <a:gd name="connsiteY4" fmla="*/ 369332 h 369332"/>
              <a:gd name="connsiteX5" fmla="*/ 1008224 w 1512336"/>
              <a:gd name="connsiteY5" fmla="*/ 369332 h 369332"/>
              <a:gd name="connsiteX6" fmla="*/ 473865 w 1512336"/>
              <a:gd name="connsiteY6" fmla="*/ 369332 h 369332"/>
              <a:gd name="connsiteX7" fmla="*/ 0 w 1512336"/>
              <a:gd name="connsiteY7" fmla="*/ 369332 h 369332"/>
              <a:gd name="connsiteX8" fmla="*/ 0 w 1512336"/>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2336" h="369332" fill="none" extrusionOk="0">
                <a:moveTo>
                  <a:pt x="0" y="0"/>
                </a:moveTo>
                <a:cubicBezTo>
                  <a:pt x="207896" y="21558"/>
                  <a:pt x="280033" y="-7594"/>
                  <a:pt x="473865" y="0"/>
                </a:cubicBezTo>
                <a:cubicBezTo>
                  <a:pt x="667698" y="7594"/>
                  <a:pt x="775491" y="3525"/>
                  <a:pt x="962854" y="0"/>
                </a:cubicBezTo>
                <a:cubicBezTo>
                  <a:pt x="1150217" y="-3525"/>
                  <a:pt x="1273954" y="3827"/>
                  <a:pt x="1512336" y="0"/>
                </a:cubicBezTo>
                <a:cubicBezTo>
                  <a:pt x="1507549" y="125388"/>
                  <a:pt x="1506443" y="254994"/>
                  <a:pt x="1512336" y="369332"/>
                </a:cubicBezTo>
                <a:cubicBezTo>
                  <a:pt x="1334704" y="388898"/>
                  <a:pt x="1166401" y="369140"/>
                  <a:pt x="1008224" y="369332"/>
                </a:cubicBezTo>
                <a:cubicBezTo>
                  <a:pt x="850047" y="369524"/>
                  <a:pt x="587965" y="389070"/>
                  <a:pt x="473865" y="369332"/>
                </a:cubicBezTo>
                <a:cubicBezTo>
                  <a:pt x="359765" y="349594"/>
                  <a:pt x="117376" y="356559"/>
                  <a:pt x="0" y="369332"/>
                </a:cubicBezTo>
                <a:cubicBezTo>
                  <a:pt x="-15334" y="244788"/>
                  <a:pt x="-7074" y="110674"/>
                  <a:pt x="0" y="0"/>
                </a:cubicBezTo>
                <a:close/>
              </a:path>
              <a:path w="1512336" h="369332" stroke="0" extrusionOk="0">
                <a:moveTo>
                  <a:pt x="0" y="0"/>
                </a:moveTo>
                <a:cubicBezTo>
                  <a:pt x="157042" y="17834"/>
                  <a:pt x="354571" y="14751"/>
                  <a:pt x="488989" y="0"/>
                </a:cubicBezTo>
                <a:cubicBezTo>
                  <a:pt x="623407" y="-14751"/>
                  <a:pt x="875565" y="19"/>
                  <a:pt x="1008224" y="0"/>
                </a:cubicBezTo>
                <a:cubicBezTo>
                  <a:pt x="1140884" y="-19"/>
                  <a:pt x="1379617" y="-1351"/>
                  <a:pt x="1512336" y="0"/>
                </a:cubicBezTo>
                <a:cubicBezTo>
                  <a:pt x="1499686" y="111428"/>
                  <a:pt x="1523593" y="275608"/>
                  <a:pt x="1512336" y="369332"/>
                </a:cubicBezTo>
                <a:cubicBezTo>
                  <a:pt x="1388087" y="385305"/>
                  <a:pt x="1170771" y="357541"/>
                  <a:pt x="993101" y="369332"/>
                </a:cubicBezTo>
                <a:cubicBezTo>
                  <a:pt x="815432" y="381123"/>
                  <a:pt x="714276" y="384074"/>
                  <a:pt x="534359" y="369332"/>
                </a:cubicBezTo>
                <a:cubicBezTo>
                  <a:pt x="354442" y="354590"/>
                  <a:pt x="118535" y="375317"/>
                  <a:pt x="0" y="369332"/>
                </a:cubicBezTo>
                <a:cubicBezTo>
                  <a:pt x="15045" y="268703"/>
                  <a:pt x="-1626" y="139178"/>
                  <a:pt x="0" y="0"/>
                </a:cubicBezTo>
                <a:close/>
              </a:path>
            </a:pathLst>
          </a:custGeom>
          <a:solidFill>
            <a:schemeClr val="accent5">
              <a:lumMod val="40000"/>
              <a:lumOff val="60000"/>
            </a:schemeClr>
          </a:solidFill>
          <a:ln>
            <a:no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wrap="square" rtlCol="0">
            <a:spAutoFit/>
          </a:bodyPr>
          <a:lstStyle/>
          <a:p>
            <a:pPr algn="ctr"/>
            <a:r>
              <a:rPr lang="de-DE" dirty="0"/>
              <a:t>Acidulation</a:t>
            </a:r>
            <a:endParaRPr lang="en-US" dirty="0"/>
          </a:p>
        </p:txBody>
      </p:sp>
      <p:sp>
        <p:nvSpPr>
          <p:cNvPr id="9" name="TextBox 8">
            <a:extLst>
              <a:ext uri="{FF2B5EF4-FFF2-40B4-BE49-F238E27FC236}">
                <a16:creationId xmlns:a16="http://schemas.microsoft.com/office/drawing/2014/main" id="{CB0C26B5-1EFD-4160-987D-EB826B6626B4}"/>
              </a:ext>
            </a:extLst>
          </p:cNvPr>
          <p:cNvSpPr txBox="1"/>
          <p:nvPr/>
        </p:nvSpPr>
        <p:spPr>
          <a:xfrm>
            <a:off x="4357080" y="3731168"/>
            <a:ext cx="1512336" cy="369332"/>
          </a:xfrm>
          <a:custGeom>
            <a:avLst/>
            <a:gdLst>
              <a:gd name="connsiteX0" fmla="*/ 0 w 1512336"/>
              <a:gd name="connsiteY0" fmla="*/ 0 h 369332"/>
              <a:gd name="connsiteX1" fmla="*/ 473865 w 1512336"/>
              <a:gd name="connsiteY1" fmla="*/ 0 h 369332"/>
              <a:gd name="connsiteX2" fmla="*/ 962854 w 1512336"/>
              <a:gd name="connsiteY2" fmla="*/ 0 h 369332"/>
              <a:gd name="connsiteX3" fmla="*/ 1512336 w 1512336"/>
              <a:gd name="connsiteY3" fmla="*/ 0 h 369332"/>
              <a:gd name="connsiteX4" fmla="*/ 1512336 w 1512336"/>
              <a:gd name="connsiteY4" fmla="*/ 369332 h 369332"/>
              <a:gd name="connsiteX5" fmla="*/ 1008224 w 1512336"/>
              <a:gd name="connsiteY5" fmla="*/ 369332 h 369332"/>
              <a:gd name="connsiteX6" fmla="*/ 473865 w 1512336"/>
              <a:gd name="connsiteY6" fmla="*/ 369332 h 369332"/>
              <a:gd name="connsiteX7" fmla="*/ 0 w 1512336"/>
              <a:gd name="connsiteY7" fmla="*/ 369332 h 369332"/>
              <a:gd name="connsiteX8" fmla="*/ 0 w 1512336"/>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2336" h="369332" fill="none" extrusionOk="0">
                <a:moveTo>
                  <a:pt x="0" y="0"/>
                </a:moveTo>
                <a:cubicBezTo>
                  <a:pt x="207896" y="21558"/>
                  <a:pt x="280033" y="-7594"/>
                  <a:pt x="473865" y="0"/>
                </a:cubicBezTo>
                <a:cubicBezTo>
                  <a:pt x="667698" y="7594"/>
                  <a:pt x="775491" y="3525"/>
                  <a:pt x="962854" y="0"/>
                </a:cubicBezTo>
                <a:cubicBezTo>
                  <a:pt x="1150217" y="-3525"/>
                  <a:pt x="1273954" y="3827"/>
                  <a:pt x="1512336" y="0"/>
                </a:cubicBezTo>
                <a:cubicBezTo>
                  <a:pt x="1507549" y="125388"/>
                  <a:pt x="1506443" y="254994"/>
                  <a:pt x="1512336" y="369332"/>
                </a:cubicBezTo>
                <a:cubicBezTo>
                  <a:pt x="1334704" y="388898"/>
                  <a:pt x="1166401" y="369140"/>
                  <a:pt x="1008224" y="369332"/>
                </a:cubicBezTo>
                <a:cubicBezTo>
                  <a:pt x="850047" y="369524"/>
                  <a:pt x="587965" y="389070"/>
                  <a:pt x="473865" y="369332"/>
                </a:cubicBezTo>
                <a:cubicBezTo>
                  <a:pt x="359765" y="349594"/>
                  <a:pt x="117376" y="356559"/>
                  <a:pt x="0" y="369332"/>
                </a:cubicBezTo>
                <a:cubicBezTo>
                  <a:pt x="-15334" y="244788"/>
                  <a:pt x="-7074" y="110674"/>
                  <a:pt x="0" y="0"/>
                </a:cubicBezTo>
                <a:close/>
              </a:path>
              <a:path w="1512336" h="369332" stroke="0" extrusionOk="0">
                <a:moveTo>
                  <a:pt x="0" y="0"/>
                </a:moveTo>
                <a:cubicBezTo>
                  <a:pt x="157042" y="17834"/>
                  <a:pt x="354571" y="14751"/>
                  <a:pt x="488989" y="0"/>
                </a:cubicBezTo>
                <a:cubicBezTo>
                  <a:pt x="623407" y="-14751"/>
                  <a:pt x="875565" y="19"/>
                  <a:pt x="1008224" y="0"/>
                </a:cubicBezTo>
                <a:cubicBezTo>
                  <a:pt x="1140884" y="-19"/>
                  <a:pt x="1379617" y="-1351"/>
                  <a:pt x="1512336" y="0"/>
                </a:cubicBezTo>
                <a:cubicBezTo>
                  <a:pt x="1499686" y="111428"/>
                  <a:pt x="1523593" y="275608"/>
                  <a:pt x="1512336" y="369332"/>
                </a:cubicBezTo>
                <a:cubicBezTo>
                  <a:pt x="1388087" y="385305"/>
                  <a:pt x="1170771" y="357541"/>
                  <a:pt x="993101" y="369332"/>
                </a:cubicBezTo>
                <a:cubicBezTo>
                  <a:pt x="815432" y="381123"/>
                  <a:pt x="714276" y="384074"/>
                  <a:pt x="534359" y="369332"/>
                </a:cubicBezTo>
                <a:cubicBezTo>
                  <a:pt x="354442" y="354590"/>
                  <a:pt x="118535" y="375317"/>
                  <a:pt x="0" y="369332"/>
                </a:cubicBezTo>
                <a:cubicBezTo>
                  <a:pt x="15045" y="268703"/>
                  <a:pt x="-1626" y="139178"/>
                  <a:pt x="0" y="0"/>
                </a:cubicBezTo>
                <a:close/>
              </a:path>
            </a:pathLst>
          </a:custGeom>
          <a:solidFill>
            <a:schemeClr val="accent5">
              <a:lumMod val="40000"/>
              <a:lumOff val="60000"/>
            </a:schemeClr>
          </a:solidFill>
          <a:ln>
            <a:no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wrap="square" rtlCol="0">
            <a:spAutoFit/>
          </a:bodyPr>
          <a:lstStyle/>
          <a:p>
            <a:pPr algn="ctr"/>
            <a:r>
              <a:rPr lang="de-DE" dirty="0"/>
              <a:t>Dissolution</a:t>
            </a:r>
            <a:endParaRPr lang="en-US" dirty="0"/>
          </a:p>
        </p:txBody>
      </p:sp>
      <p:sp>
        <p:nvSpPr>
          <p:cNvPr id="10" name="TextBox 9">
            <a:extLst>
              <a:ext uri="{FF2B5EF4-FFF2-40B4-BE49-F238E27FC236}">
                <a16:creationId xmlns:a16="http://schemas.microsoft.com/office/drawing/2014/main" id="{E9354216-CDCE-48A7-BAC6-835DA456E97B}"/>
              </a:ext>
            </a:extLst>
          </p:cNvPr>
          <p:cNvSpPr txBox="1"/>
          <p:nvPr/>
        </p:nvSpPr>
        <p:spPr>
          <a:xfrm>
            <a:off x="4357079" y="4789476"/>
            <a:ext cx="1512337" cy="369332"/>
          </a:xfrm>
          <a:custGeom>
            <a:avLst/>
            <a:gdLst>
              <a:gd name="connsiteX0" fmla="*/ 0 w 1512337"/>
              <a:gd name="connsiteY0" fmla="*/ 0 h 369332"/>
              <a:gd name="connsiteX1" fmla="*/ 473866 w 1512337"/>
              <a:gd name="connsiteY1" fmla="*/ 0 h 369332"/>
              <a:gd name="connsiteX2" fmla="*/ 962855 w 1512337"/>
              <a:gd name="connsiteY2" fmla="*/ 0 h 369332"/>
              <a:gd name="connsiteX3" fmla="*/ 1512337 w 1512337"/>
              <a:gd name="connsiteY3" fmla="*/ 0 h 369332"/>
              <a:gd name="connsiteX4" fmla="*/ 1512337 w 1512337"/>
              <a:gd name="connsiteY4" fmla="*/ 369332 h 369332"/>
              <a:gd name="connsiteX5" fmla="*/ 1008225 w 1512337"/>
              <a:gd name="connsiteY5" fmla="*/ 369332 h 369332"/>
              <a:gd name="connsiteX6" fmla="*/ 473866 w 1512337"/>
              <a:gd name="connsiteY6" fmla="*/ 369332 h 369332"/>
              <a:gd name="connsiteX7" fmla="*/ 0 w 1512337"/>
              <a:gd name="connsiteY7" fmla="*/ 369332 h 369332"/>
              <a:gd name="connsiteX8" fmla="*/ 0 w 1512337"/>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2337" h="369332" fill="none" extrusionOk="0">
                <a:moveTo>
                  <a:pt x="0" y="0"/>
                </a:moveTo>
                <a:cubicBezTo>
                  <a:pt x="203325" y="13602"/>
                  <a:pt x="277585" y="-14228"/>
                  <a:pt x="473866" y="0"/>
                </a:cubicBezTo>
                <a:cubicBezTo>
                  <a:pt x="670147" y="14228"/>
                  <a:pt x="775492" y="3525"/>
                  <a:pt x="962855" y="0"/>
                </a:cubicBezTo>
                <a:cubicBezTo>
                  <a:pt x="1150218" y="-3525"/>
                  <a:pt x="1273955" y="3827"/>
                  <a:pt x="1512337" y="0"/>
                </a:cubicBezTo>
                <a:cubicBezTo>
                  <a:pt x="1507550" y="125388"/>
                  <a:pt x="1506444" y="254994"/>
                  <a:pt x="1512337" y="369332"/>
                </a:cubicBezTo>
                <a:cubicBezTo>
                  <a:pt x="1334705" y="388898"/>
                  <a:pt x="1166402" y="369140"/>
                  <a:pt x="1008225" y="369332"/>
                </a:cubicBezTo>
                <a:cubicBezTo>
                  <a:pt x="850048" y="369524"/>
                  <a:pt x="587966" y="389070"/>
                  <a:pt x="473866" y="369332"/>
                </a:cubicBezTo>
                <a:cubicBezTo>
                  <a:pt x="359766" y="349594"/>
                  <a:pt x="123696" y="358111"/>
                  <a:pt x="0" y="369332"/>
                </a:cubicBezTo>
                <a:cubicBezTo>
                  <a:pt x="-15334" y="244788"/>
                  <a:pt x="-7074" y="110674"/>
                  <a:pt x="0" y="0"/>
                </a:cubicBezTo>
                <a:close/>
              </a:path>
              <a:path w="1512337" h="369332" stroke="0" extrusionOk="0">
                <a:moveTo>
                  <a:pt x="0" y="0"/>
                </a:moveTo>
                <a:cubicBezTo>
                  <a:pt x="157042" y="17834"/>
                  <a:pt x="354571" y="14751"/>
                  <a:pt x="488989" y="0"/>
                </a:cubicBezTo>
                <a:cubicBezTo>
                  <a:pt x="623407" y="-14751"/>
                  <a:pt x="868246" y="-6334"/>
                  <a:pt x="1008225" y="0"/>
                </a:cubicBezTo>
                <a:cubicBezTo>
                  <a:pt x="1148204" y="6334"/>
                  <a:pt x="1379618" y="-1351"/>
                  <a:pt x="1512337" y="0"/>
                </a:cubicBezTo>
                <a:cubicBezTo>
                  <a:pt x="1499687" y="111428"/>
                  <a:pt x="1523594" y="275608"/>
                  <a:pt x="1512337" y="369332"/>
                </a:cubicBezTo>
                <a:cubicBezTo>
                  <a:pt x="1395108" y="391970"/>
                  <a:pt x="1173748" y="358965"/>
                  <a:pt x="993101" y="369332"/>
                </a:cubicBezTo>
                <a:cubicBezTo>
                  <a:pt x="812454" y="379699"/>
                  <a:pt x="714276" y="384074"/>
                  <a:pt x="534359" y="369332"/>
                </a:cubicBezTo>
                <a:cubicBezTo>
                  <a:pt x="354442" y="354590"/>
                  <a:pt x="118535" y="375317"/>
                  <a:pt x="0" y="369332"/>
                </a:cubicBezTo>
                <a:cubicBezTo>
                  <a:pt x="15045" y="268703"/>
                  <a:pt x="-1626" y="139178"/>
                  <a:pt x="0" y="0"/>
                </a:cubicBezTo>
                <a:close/>
              </a:path>
            </a:pathLst>
          </a:custGeom>
          <a:solidFill>
            <a:schemeClr val="accent5">
              <a:lumMod val="40000"/>
              <a:lumOff val="60000"/>
            </a:schemeClr>
          </a:solidFill>
          <a:ln>
            <a:no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wrap="none" rtlCol="0">
            <a:spAutoFit/>
          </a:bodyPr>
          <a:lstStyle/>
          <a:p>
            <a:pPr algn="ctr"/>
            <a:r>
              <a:rPr lang="de-DE" dirty="0"/>
              <a:t>Precipitation</a:t>
            </a:r>
            <a:endParaRPr lang="en-US" dirty="0"/>
          </a:p>
        </p:txBody>
      </p:sp>
      <p:cxnSp>
        <p:nvCxnSpPr>
          <p:cNvPr id="11" name="Straight Arrow Connector 10">
            <a:extLst>
              <a:ext uri="{FF2B5EF4-FFF2-40B4-BE49-F238E27FC236}">
                <a16:creationId xmlns:a16="http://schemas.microsoft.com/office/drawing/2014/main" id="{33D09F7A-A7A8-43A4-9936-89B45F0731A5}"/>
              </a:ext>
            </a:extLst>
          </p:cNvPr>
          <p:cNvCxnSpPr/>
          <p:nvPr/>
        </p:nvCxnSpPr>
        <p:spPr>
          <a:xfrm>
            <a:off x="5113247" y="4249731"/>
            <a:ext cx="0" cy="423334"/>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248039-8DEC-441A-8BF5-6F4ED3251205}"/>
              </a:ext>
            </a:extLst>
          </p:cNvPr>
          <p:cNvCxnSpPr>
            <a:cxnSpLocks/>
          </p:cNvCxnSpPr>
          <p:nvPr/>
        </p:nvCxnSpPr>
        <p:spPr>
          <a:xfrm>
            <a:off x="5113247" y="3307834"/>
            <a:ext cx="0" cy="32542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8A41CAA-56F7-04EE-32D9-9834EA25EA2A}"/>
              </a:ext>
            </a:extLst>
          </p:cNvPr>
          <p:cNvGrpSpPr/>
          <p:nvPr/>
        </p:nvGrpSpPr>
        <p:grpSpPr>
          <a:xfrm>
            <a:off x="546100" y="1677459"/>
            <a:ext cx="3600654" cy="4576486"/>
            <a:chOff x="546100" y="1677459"/>
            <a:chExt cx="3600654" cy="4576486"/>
          </a:xfrm>
        </p:grpSpPr>
        <p:pic>
          <p:nvPicPr>
            <p:cNvPr id="5" name="Picture 6" descr="Schematic representation of speleothem formation in a karstic... | Download  Scientific Diagram">
              <a:extLst>
                <a:ext uri="{FF2B5EF4-FFF2-40B4-BE49-F238E27FC236}">
                  <a16:creationId xmlns:a16="http://schemas.microsoft.com/office/drawing/2014/main" id="{96FD3775-9ECD-4A29-AB7B-46095A1CD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1677459"/>
              <a:ext cx="3600654" cy="4199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9710AF3-A7BA-44DA-8C15-DC54AEE94E7C}"/>
                </a:ext>
              </a:extLst>
            </p:cNvPr>
            <p:cNvSpPr txBox="1"/>
            <p:nvPr/>
          </p:nvSpPr>
          <p:spPr>
            <a:xfrm>
              <a:off x="546100" y="5976946"/>
              <a:ext cx="1544782" cy="276999"/>
            </a:xfrm>
            <a:prstGeom prst="rect">
              <a:avLst/>
            </a:prstGeom>
            <a:noFill/>
          </p:spPr>
          <p:txBody>
            <a:bodyPr wrap="none" rtlCol="0">
              <a:spAutoFit/>
            </a:bodyPr>
            <a:lstStyle/>
            <a:p>
              <a:r>
                <a:rPr lang="en-GB" sz="1200" dirty="0" err="1"/>
                <a:t>Fleitmann</a:t>
              </a:r>
              <a:r>
                <a:rPr lang="en-GB" sz="1200" dirty="0"/>
                <a:t> et al., 2004</a:t>
              </a:r>
              <a:endParaRPr lang="LID4096" sz="1200" dirty="0"/>
            </a:p>
          </p:txBody>
        </p:sp>
      </p:grpSp>
      <p:grpSp>
        <p:nvGrpSpPr>
          <p:cNvPr id="4" name="Group 3">
            <a:extLst>
              <a:ext uri="{FF2B5EF4-FFF2-40B4-BE49-F238E27FC236}">
                <a16:creationId xmlns:a16="http://schemas.microsoft.com/office/drawing/2014/main" id="{353C188B-2941-F3AD-C7A5-1BD8926B8B94}"/>
              </a:ext>
            </a:extLst>
          </p:cNvPr>
          <p:cNvGrpSpPr/>
          <p:nvPr/>
        </p:nvGrpSpPr>
        <p:grpSpPr>
          <a:xfrm>
            <a:off x="7191063" y="1677459"/>
            <a:ext cx="3698870" cy="4664732"/>
            <a:chOff x="7191063" y="1677459"/>
            <a:chExt cx="3698870" cy="4664732"/>
          </a:xfrm>
        </p:grpSpPr>
        <p:pic>
          <p:nvPicPr>
            <p:cNvPr id="14" name="Picture 13" descr="CP - Stalagmite carbon isotopes suggest deglacial increase in soil  respiration in western Europe driven by temperature change">
              <a:extLst>
                <a:ext uri="{FF2B5EF4-FFF2-40B4-BE49-F238E27FC236}">
                  <a16:creationId xmlns:a16="http://schemas.microsoft.com/office/drawing/2014/main" id="{4FFBD29B-E255-4561-BCA1-062FADCF9CA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958" r="20876"/>
            <a:stretch/>
          </p:blipFill>
          <p:spPr bwMode="auto">
            <a:xfrm>
              <a:off x="7191063" y="1677459"/>
              <a:ext cx="3698870" cy="43915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7D4492-37EC-4936-B4B2-62400D437C84}"/>
                </a:ext>
              </a:extLst>
            </p:cNvPr>
            <p:cNvSpPr txBox="1"/>
            <p:nvPr/>
          </p:nvSpPr>
          <p:spPr>
            <a:xfrm>
              <a:off x="7191063" y="6065192"/>
              <a:ext cx="1698285" cy="276999"/>
            </a:xfrm>
            <a:prstGeom prst="rect">
              <a:avLst/>
            </a:prstGeom>
            <a:noFill/>
          </p:spPr>
          <p:txBody>
            <a:bodyPr wrap="none" rtlCol="0">
              <a:spAutoFit/>
            </a:bodyPr>
            <a:lstStyle/>
            <a:p>
              <a:r>
                <a:rPr lang="en-GB" sz="1200" dirty="0" err="1"/>
                <a:t>Lechleitner</a:t>
              </a:r>
              <a:r>
                <a:rPr lang="en-GB" sz="1200" dirty="0"/>
                <a:t> et al., 2021</a:t>
              </a:r>
              <a:endParaRPr lang="LID4096" sz="1200" dirty="0"/>
            </a:p>
          </p:txBody>
        </p:sp>
      </p:grpSp>
    </p:spTree>
    <p:extLst>
      <p:ext uri="{BB962C8B-B14F-4D97-AF65-F5344CB8AC3E}">
        <p14:creationId xmlns:p14="http://schemas.microsoft.com/office/powerpoint/2010/main" val="253308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89745-CA3E-C243-799D-C36EF8A95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6C562-CE61-FCAA-B5C6-0BF15D3E59C2}"/>
              </a:ext>
            </a:extLst>
          </p:cNvPr>
          <p:cNvSpPr>
            <a:spLocks noGrp="1"/>
          </p:cNvSpPr>
          <p:nvPr>
            <p:ph type="title"/>
          </p:nvPr>
        </p:nvSpPr>
        <p:spPr/>
        <p:txBody>
          <a:bodyPr>
            <a:normAutofit fontScale="90000"/>
          </a:bodyPr>
          <a:lstStyle/>
          <a:p>
            <a:r>
              <a:rPr lang="en-GB" dirty="0"/>
              <a:t>Initial solution geochemistry</a:t>
            </a:r>
            <a:endParaRPr lang="LID4096" dirty="0"/>
          </a:p>
        </p:txBody>
      </p:sp>
      <p:sp>
        <p:nvSpPr>
          <p:cNvPr id="16" name="TextBox 15">
            <a:extLst>
              <a:ext uri="{FF2B5EF4-FFF2-40B4-BE49-F238E27FC236}">
                <a16:creationId xmlns:a16="http://schemas.microsoft.com/office/drawing/2014/main" id="{9316E470-5DB0-4F4C-B9BE-4D122EF8FD8D}"/>
              </a:ext>
            </a:extLst>
          </p:cNvPr>
          <p:cNvSpPr txBox="1"/>
          <p:nvPr/>
        </p:nvSpPr>
        <p:spPr>
          <a:xfrm>
            <a:off x="1852611" y="1191855"/>
            <a:ext cx="8486775" cy="646331"/>
          </a:xfrm>
          <a:prstGeom prst="rect">
            <a:avLst/>
          </a:prstGeom>
          <a:noFill/>
        </p:spPr>
        <p:txBody>
          <a:bodyPr wrap="square" rtlCol="0">
            <a:spAutoFit/>
          </a:bodyPr>
          <a:lstStyle/>
          <a:p>
            <a:pPr algn="ctr"/>
            <a:r>
              <a:rPr lang="de-DE" i="1" dirty="0">
                <a:solidFill>
                  <a:schemeClr val="accent5">
                    <a:lumMod val="60000"/>
                    <a:lumOff val="40000"/>
                  </a:schemeClr>
                </a:solidFill>
              </a:rPr>
              <a:t>Models usually focus on the (isotope) chemistry of the solution</a:t>
            </a:r>
          </a:p>
          <a:p>
            <a:pPr algn="ctr"/>
            <a:r>
              <a:rPr lang="de-DE" i="1" dirty="0">
                <a:solidFill>
                  <a:schemeClr val="accent5">
                    <a:lumMod val="60000"/>
                    <a:lumOff val="40000"/>
                  </a:schemeClr>
                </a:solidFill>
              </a:rPr>
              <a:t>Normally use </a:t>
            </a:r>
            <a:r>
              <a:rPr lang="el-GR" i="1" dirty="0">
                <a:solidFill>
                  <a:schemeClr val="accent5">
                    <a:lumMod val="60000"/>
                    <a:lumOff val="40000"/>
                  </a:schemeClr>
                </a:solidFill>
              </a:rPr>
              <a:t>δ</a:t>
            </a:r>
            <a:r>
              <a:rPr lang="en-GB" i="1" baseline="30000" dirty="0">
                <a:solidFill>
                  <a:schemeClr val="accent5">
                    <a:lumMod val="60000"/>
                    <a:lumOff val="40000"/>
                  </a:schemeClr>
                </a:solidFill>
              </a:rPr>
              <a:t>13</a:t>
            </a:r>
            <a:r>
              <a:rPr lang="en-GB" i="1" dirty="0">
                <a:solidFill>
                  <a:schemeClr val="accent5">
                    <a:lumMod val="60000"/>
                    <a:lumOff val="40000"/>
                  </a:schemeClr>
                </a:solidFill>
              </a:rPr>
              <a:t>C </a:t>
            </a:r>
            <a:r>
              <a:rPr lang="de-DE" i="1" dirty="0">
                <a:solidFill>
                  <a:schemeClr val="accent5">
                    <a:lumMod val="60000"/>
                    <a:lumOff val="40000"/>
                  </a:schemeClr>
                </a:solidFill>
              </a:rPr>
              <a:t>of soil gas and atmospheric CO</a:t>
            </a:r>
            <a:r>
              <a:rPr lang="de-DE" i="1" baseline="-25000" dirty="0">
                <a:solidFill>
                  <a:schemeClr val="accent5">
                    <a:lumMod val="60000"/>
                    <a:lumOff val="40000"/>
                  </a:schemeClr>
                </a:solidFill>
              </a:rPr>
              <a:t>2</a:t>
            </a:r>
            <a:r>
              <a:rPr lang="de-DE" i="1" dirty="0">
                <a:solidFill>
                  <a:schemeClr val="accent5">
                    <a:lumMod val="60000"/>
                    <a:lumOff val="40000"/>
                  </a:schemeClr>
                </a:solidFill>
              </a:rPr>
              <a:t> as inputs</a:t>
            </a:r>
            <a:endParaRPr lang="en-US" i="1" dirty="0">
              <a:solidFill>
                <a:schemeClr val="accent5">
                  <a:lumMod val="60000"/>
                  <a:lumOff val="40000"/>
                </a:schemeClr>
              </a:solidFill>
            </a:endParaRPr>
          </a:p>
        </p:txBody>
      </p:sp>
      <p:sp>
        <p:nvSpPr>
          <p:cNvPr id="3" name="Rectangle: Rounded Corners 2">
            <a:extLst>
              <a:ext uri="{FF2B5EF4-FFF2-40B4-BE49-F238E27FC236}">
                <a16:creationId xmlns:a16="http://schemas.microsoft.com/office/drawing/2014/main" id="{443DD01E-9716-4E29-B580-B0AA0E89CEF2}"/>
              </a:ext>
            </a:extLst>
          </p:cNvPr>
          <p:cNvSpPr/>
          <p:nvPr/>
        </p:nvSpPr>
        <p:spPr>
          <a:xfrm>
            <a:off x="4850729" y="2265320"/>
            <a:ext cx="2490537" cy="152499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u="sng" dirty="0">
                <a:solidFill>
                  <a:schemeClr val="tx1"/>
                </a:solidFill>
              </a:rPr>
              <a:t>Initial solution</a:t>
            </a:r>
          </a:p>
          <a:p>
            <a:pPr algn="ctr"/>
            <a:endParaRPr lang="de-DE" sz="1400" b="1" u="sng" dirty="0">
              <a:solidFill>
                <a:schemeClr val="tx1"/>
              </a:solidFill>
            </a:endParaRPr>
          </a:p>
          <a:p>
            <a:pPr algn="ctr"/>
            <a:r>
              <a:rPr lang="de-DE" sz="2000" b="1" dirty="0">
                <a:solidFill>
                  <a:schemeClr val="tx1"/>
                </a:solidFill>
              </a:rPr>
              <a:t> - ionic chemistry  </a:t>
            </a:r>
          </a:p>
          <a:p>
            <a:pPr algn="ctr"/>
            <a:r>
              <a:rPr lang="de-DE" sz="2000" b="1" dirty="0">
                <a:solidFill>
                  <a:schemeClr val="tx1"/>
                </a:solidFill>
              </a:rPr>
              <a:t>- stable isotopes</a:t>
            </a:r>
            <a:endParaRPr lang="en-US" sz="2000" b="1" dirty="0">
              <a:solidFill>
                <a:schemeClr val="tx1"/>
              </a:solidFill>
            </a:endParaRPr>
          </a:p>
        </p:txBody>
      </p:sp>
      <p:sp>
        <p:nvSpPr>
          <p:cNvPr id="6" name="Rectangle: Rounded Corners 5">
            <a:extLst>
              <a:ext uri="{FF2B5EF4-FFF2-40B4-BE49-F238E27FC236}">
                <a16:creationId xmlns:a16="http://schemas.microsoft.com/office/drawing/2014/main" id="{2E678D6F-3EEF-47CE-B70F-A49B10B5018C}"/>
              </a:ext>
            </a:extLst>
          </p:cNvPr>
          <p:cNvSpPr/>
          <p:nvPr/>
        </p:nvSpPr>
        <p:spPr>
          <a:xfrm>
            <a:off x="2143630" y="4084725"/>
            <a:ext cx="2394284" cy="64633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CO</a:t>
            </a:r>
            <a:r>
              <a:rPr lang="de-DE" baseline="-25000" dirty="0">
                <a:solidFill>
                  <a:schemeClr val="tx1"/>
                </a:solidFill>
              </a:rPr>
              <a:t>2</a:t>
            </a:r>
            <a:r>
              <a:rPr lang="de-DE" dirty="0">
                <a:solidFill>
                  <a:schemeClr val="tx1"/>
                </a:solidFill>
              </a:rPr>
              <a:t> uptake</a:t>
            </a:r>
            <a:endParaRPr lang="en-US" dirty="0">
              <a:solidFill>
                <a:schemeClr val="tx1"/>
              </a:solidFill>
            </a:endParaRPr>
          </a:p>
        </p:txBody>
      </p:sp>
      <p:sp>
        <p:nvSpPr>
          <p:cNvPr id="8" name="Rectangle: Rounded Corners 7">
            <a:extLst>
              <a:ext uri="{FF2B5EF4-FFF2-40B4-BE49-F238E27FC236}">
                <a16:creationId xmlns:a16="http://schemas.microsoft.com/office/drawing/2014/main" id="{FE6A59E8-C1EC-4417-B466-C9EDB6487E93}"/>
              </a:ext>
            </a:extLst>
          </p:cNvPr>
          <p:cNvSpPr/>
          <p:nvPr/>
        </p:nvSpPr>
        <p:spPr>
          <a:xfrm>
            <a:off x="4898855" y="4084726"/>
            <a:ext cx="2394284" cy="64633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Host rock dissolution</a:t>
            </a:r>
            <a:endParaRPr lang="en-US" dirty="0">
              <a:solidFill>
                <a:schemeClr val="tx1"/>
              </a:solidFill>
            </a:endParaRPr>
          </a:p>
        </p:txBody>
      </p:sp>
      <p:sp>
        <p:nvSpPr>
          <p:cNvPr id="9" name="Rectangle: Rounded Corners 8">
            <a:extLst>
              <a:ext uri="{FF2B5EF4-FFF2-40B4-BE49-F238E27FC236}">
                <a16:creationId xmlns:a16="http://schemas.microsoft.com/office/drawing/2014/main" id="{B75944AE-F7A3-4732-BA17-9F9E8E856238}"/>
              </a:ext>
            </a:extLst>
          </p:cNvPr>
          <p:cNvSpPr/>
          <p:nvPr/>
        </p:nvSpPr>
        <p:spPr>
          <a:xfrm>
            <a:off x="7654086" y="4084725"/>
            <a:ext cx="2394284" cy="64633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Soil contributions</a:t>
            </a:r>
            <a:endParaRPr lang="en-US" dirty="0">
              <a:solidFill>
                <a:schemeClr val="tx1"/>
              </a:solidFill>
            </a:endParaRPr>
          </a:p>
        </p:txBody>
      </p:sp>
      <p:sp>
        <p:nvSpPr>
          <p:cNvPr id="10" name="Rectangle: Rounded Corners 9">
            <a:extLst>
              <a:ext uri="{FF2B5EF4-FFF2-40B4-BE49-F238E27FC236}">
                <a16:creationId xmlns:a16="http://schemas.microsoft.com/office/drawing/2014/main" id="{566C27D5-D503-4BC0-9E95-25AF95172713}"/>
              </a:ext>
            </a:extLst>
          </p:cNvPr>
          <p:cNvSpPr/>
          <p:nvPr/>
        </p:nvSpPr>
        <p:spPr>
          <a:xfrm>
            <a:off x="3883187" y="5066072"/>
            <a:ext cx="4425619" cy="120014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Chemical equilibrium concentration calculations and isotopic fractionation/exchange</a:t>
            </a:r>
            <a:endParaRPr lang="en-US" sz="2000" dirty="0">
              <a:solidFill>
                <a:schemeClr val="tx1"/>
              </a:solidFill>
            </a:endParaRPr>
          </a:p>
        </p:txBody>
      </p:sp>
    </p:spTree>
    <p:extLst>
      <p:ext uri="{BB962C8B-B14F-4D97-AF65-F5344CB8AC3E}">
        <p14:creationId xmlns:p14="http://schemas.microsoft.com/office/powerpoint/2010/main" val="324578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P spid="6"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89745-CA3E-C243-799D-C36EF8A95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6C562-CE61-FCAA-B5C6-0BF15D3E59C2}"/>
              </a:ext>
            </a:extLst>
          </p:cNvPr>
          <p:cNvSpPr>
            <a:spLocks noGrp="1"/>
          </p:cNvSpPr>
          <p:nvPr>
            <p:ph type="title"/>
          </p:nvPr>
        </p:nvSpPr>
        <p:spPr/>
        <p:txBody>
          <a:bodyPr>
            <a:normAutofit fontScale="90000"/>
          </a:bodyPr>
          <a:lstStyle/>
          <a:p>
            <a:r>
              <a:rPr lang="en-GB" dirty="0"/>
              <a:t>Solution geochemistry</a:t>
            </a:r>
            <a:endParaRPr lang="LID4096" dirty="0"/>
          </a:p>
        </p:txBody>
      </p:sp>
      <p:sp>
        <p:nvSpPr>
          <p:cNvPr id="16" name="TextBox 15">
            <a:extLst>
              <a:ext uri="{FF2B5EF4-FFF2-40B4-BE49-F238E27FC236}">
                <a16:creationId xmlns:a16="http://schemas.microsoft.com/office/drawing/2014/main" id="{9316E470-5DB0-4F4C-B9BE-4D122EF8FD8D}"/>
              </a:ext>
            </a:extLst>
          </p:cNvPr>
          <p:cNvSpPr txBox="1"/>
          <p:nvPr/>
        </p:nvSpPr>
        <p:spPr>
          <a:xfrm>
            <a:off x="1852611" y="1191855"/>
            <a:ext cx="8486775" cy="369332"/>
          </a:xfrm>
          <a:prstGeom prst="rect">
            <a:avLst/>
          </a:prstGeom>
          <a:noFill/>
        </p:spPr>
        <p:txBody>
          <a:bodyPr wrap="square" rtlCol="0">
            <a:spAutoFit/>
          </a:bodyPr>
          <a:lstStyle/>
          <a:p>
            <a:pPr algn="ctr"/>
            <a:r>
              <a:rPr lang="de-DE" i="1" dirty="0">
                <a:solidFill>
                  <a:schemeClr val="accent5">
                    <a:lumMod val="60000"/>
                    <a:lumOff val="40000"/>
                  </a:schemeClr>
                </a:solidFill>
              </a:rPr>
              <a:t>A conceptual overview from the CaveCalc model</a:t>
            </a:r>
            <a:endParaRPr lang="en-US" i="1" dirty="0">
              <a:solidFill>
                <a:schemeClr val="accent5">
                  <a:lumMod val="60000"/>
                  <a:lumOff val="40000"/>
                </a:schemeClr>
              </a:solidFill>
            </a:endParaRPr>
          </a:p>
        </p:txBody>
      </p:sp>
      <p:pic>
        <p:nvPicPr>
          <p:cNvPr id="5" name="Picture 4">
            <a:extLst>
              <a:ext uri="{FF2B5EF4-FFF2-40B4-BE49-F238E27FC236}">
                <a16:creationId xmlns:a16="http://schemas.microsoft.com/office/drawing/2014/main" id="{12A89256-FA06-4890-8EAA-B2FF9B4CE4A8}"/>
              </a:ext>
            </a:extLst>
          </p:cNvPr>
          <p:cNvPicPr>
            <a:picLocks noChangeAspect="1"/>
          </p:cNvPicPr>
          <p:nvPr/>
        </p:nvPicPr>
        <p:blipFill>
          <a:blip r:embed="rId2"/>
          <a:stretch>
            <a:fillRect/>
          </a:stretch>
        </p:blipFill>
        <p:spPr>
          <a:xfrm>
            <a:off x="2377205" y="1708659"/>
            <a:ext cx="7678222" cy="4667901"/>
          </a:xfrm>
          <a:prstGeom prst="rect">
            <a:avLst/>
          </a:prstGeom>
        </p:spPr>
      </p:pic>
      <p:sp>
        <p:nvSpPr>
          <p:cNvPr id="7" name="TextBox 6">
            <a:extLst>
              <a:ext uri="{FF2B5EF4-FFF2-40B4-BE49-F238E27FC236}">
                <a16:creationId xmlns:a16="http://schemas.microsoft.com/office/drawing/2014/main" id="{B3B7B0BE-6BB0-4F63-AB47-A677994B90BE}"/>
              </a:ext>
            </a:extLst>
          </p:cNvPr>
          <p:cNvSpPr txBox="1"/>
          <p:nvPr/>
        </p:nvSpPr>
        <p:spPr>
          <a:xfrm>
            <a:off x="619765" y="3303945"/>
            <a:ext cx="2465692" cy="1477328"/>
          </a:xfrm>
          <a:prstGeom prst="rect">
            <a:avLst/>
          </a:prstGeom>
          <a:noFill/>
        </p:spPr>
        <p:txBody>
          <a:bodyPr wrap="square" rtlCol="0">
            <a:spAutoFit/>
          </a:bodyPr>
          <a:lstStyle/>
          <a:p>
            <a:r>
              <a:rPr lang="de-DE" dirty="0">
                <a:solidFill>
                  <a:schemeClr val="accent5">
                    <a:lumMod val="60000"/>
                    <a:lumOff val="40000"/>
                  </a:schemeClr>
                </a:solidFill>
              </a:rPr>
              <a:t>Contact with soil gas </a:t>
            </a:r>
          </a:p>
          <a:p>
            <a:r>
              <a:rPr lang="de-DE" dirty="0">
                <a:solidFill>
                  <a:schemeClr val="accent5">
                    <a:lumMod val="60000"/>
                    <a:lumOff val="40000"/>
                  </a:schemeClr>
                </a:solidFill>
              </a:rPr>
              <a:t>= open system</a:t>
            </a:r>
          </a:p>
          <a:p>
            <a:endParaRPr lang="de-DE" dirty="0">
              <a:solidFill>
                <a:schemeClr val="accent5">
                  <a:lumMod val="60000"/>
                  <a:lumOff val="40000"/>
                </a:schemeClr>
              </a:solidFill>
            </a:endParaRPr>
          </a:p>
          <a:p>
            <a:r>
              <a:rPr lang="de-DE" dirty="0">
                <a:solidFill>
                  <a:schemeClr val="accent5">
                    <a:lumMod val="60000"/>
                    <a:lumOff val="40000"/>
                  </a:schemeClr>
                </a:solidFill>
              </a:rPr>
              <a:t>No contact </a:t>
            </a:r>
          </a:p>
          <a:p>
            <a:r>
              <a:rPr lang="de-DE" dirty="0">
                <a:solidFill>
                  <a:schemeClr val="accent5">
                    <a:lumMod val="60000"/>
                    <a:lumOff val="40000"/>
                  </a:schemeClr>
                </a:solidFill>
              </a:rPr>
              <a:t>= closed system</a:t>
            </a:r>
            <a:endParaRPr lang="en-US" dirty="0">
              <a:solidFill>
                <a:schemeClr val="accent5">
                  <a:lumMod val="60000"/>
                  <a:lumOff val="40000"/>
                </a:schemeClr>
              </a:solidFill>
            </a:endParaRPr>
          </a:p>
        </p:txBody>
      </p:sp>
    </p:spTree>
    <p:extLst>
      <p:ext uri="{BB962C8B-B14F-4D97-AF65-F5344CB8AC3E}">
        <p14:creationId xmlns:p14="http://schemas.microsoft.com/office/powerpoint/2010/main" val="1566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89745-CA3E-C243-799D-C36EF8A95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6C562-CE61-FCAA-B5C6-0BF15D3E59C2}"/>
              </a:ext>
            </a:extLst>
          </p:cNvPr>
          <p:cNvSpPr>
            <a:spLocks noGrp="1"/>
          </p:cNvSpPr>
          <p:nvPr>
            <p:ph type="title"/>
          </p:nvPr>
        </p:nvSpPr>
        <p:spPr/>
        <p:txBody>
          <a:bodyPr>
            <a:normAutofit fontScale="90000"/>
          </a:bodyPr>
          <a:lstStyle/>
          <a:p>
            <a:r>
              <a:rPr lang="en-GB" dirty="0"/>
              <a:t>Solution geochemistry</a:t>
            </a:r>
            <a:endParaRPr lang="LID4096" dirty="0"/>
          </a:p>
        </p:txBody>
      </p:sp>
      <p:pic>
        <p:nvPicPr>
          <p:cNvPr id="5" name="Picture 4">
            <a:extLst>
              <a:ext uri="{FF2B5EF4-FFF2-40B4-BE49-F238E27FC236}">
                <a16:creationId xmlns:a16="http://schemas.microsoft.com/office/drawing/2014/main" id="{12A89256-FA06-4890-8EAA-B2FF9B4CE4A8}"/>
              </a:ext>
            </a:extLst>
          </p:cNvPr>
          <p:cNvPicPr>
            <a:picLocks noChangeAspect="1"/>
          </p:cNvPicPr>
          <p:nvPr/>
        </p:nvPicPr>
        <p:blipFill rotWithShape="1">
          <a:blip r:embed="rId2"/>
          <a:srcRect l="5080" r="37412"/>
          <a:stretch/>
        </p:blipFill>
        <p:spPr>
          <a:xfrm>
            <a:off x="271403" y="1744578"/>
            <a:ext cx="3479220" cy="3678027"/>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B638B5B-F561-4D23-901D-988280BB03E7}"/>
                  </a:ext>
                </a:extLst>
              </p:cNvPr>
              <p:cNvSpPr txBox="1"/>
              <p:nvPr/>
            </p:nvSpPr>
            <p:spPr>
              <a:xfrm>
                <a:off x="3750623" y="1369922"/>
                <a:ext cx="6189708" cy="448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mj-lt"/>
                              <a:ea typeface="Cambria Math" panose="02040503050406030204" pitchFamily="18" charset="0"/>
                            </a:rPr>
                          </m:ctrlPr>
                        </m:sSupPr>
                        <m:e>
                          <m:r>
                            <m:rPr>
                              <m:nor/>
                            </m:rPr>
                            <a:rPr lang="de-DE" sz="2800" b="0" i="0" smtClean="0">
                              <a:latin typeface="+mj-lt"/>
                              <a:ea typeface="Cambria Math" panose="02040503050406030204" pitchFamily="18" charset="0"/>
                            </a:rPr>
                            <m:t>Ca</m:t>
                          </m:r>
                        </m:e>
                        <m:sup>
                          <m:r>
                            <a:rPr lang="de-DE" sz="2800" b="0" i="1" smtClean="0">
                              <a:latin typeface="+mj-lt"/>
                              <a:ea typeface="Cambria Math" panose="02040503050406030204" pitchFamily="18" charset="0"/>
                            </a:rPr>
                            <m:t>2+</m:t>
                          </m:r>
                        </m:sup>
                      </m:sSup>
                      <m:r>
                        <a:rPr lang="de-DE" sz="2800" b="0" i="1" smtClean="0">
                          <a:latin typeface="+mj-lt"/>
                          <a:ea typeface="Cambria Math" panose="02040503050406030204" pitchFamily="18" charset="0"/>
                        </a:rPr>
                        <m:t>+2</m:t>
                      </m:r>
                      <m:sSubSup>
                        <m:sSubSupPr>
                          <m:ctrlPr>
                            <a:rPr lang="de-DE" sz="2800" b="0" i="1" smtClean="0">
                              <a:latin typeface="+mj-lt"/>
                              <a:ea typeface="Cambria Math" panose="02040503050406030204" pitchFamily="18" charset="0"/>
                            </a:rPr>
                          </m:ctrlPr>
                        </m:sSubSupPr>
                        <m:e>
                          <m:r>
                            <m:rPr>
                              <m:nor/>
                            </m:rPr>
                            <a:rPr lang="de-DE" sz="2800" b="0" i="0" smtClean="0">
                              <a:latin typeface="+mj-lt"/>
                              <a:ea typeface="Cambria Math" panose="02040503050406030204" pitchFamily="18" charset="0"/>
                            </a:rPr>
                            <m:t>HCO</m:t>
                          </m:r>
                        </m:e>
                        <m:sub>
                          <m:r>
                            <a:rPr lang="de-DE" sz="2800" b="0" i="1" smtClean="0">
                              <a:latin typeface="+mj-lt"/>
                              <a:ea typeface="Cambria Math" panose="02040503050406030204" pitchFamily="18" charset="0"/>
                            </a:rPr>
                            <m:t>3</m:t>
                          </m:r>
                        </m:sub>
                        <m:sup>
                          <m:r>
                            <a:rPr lang="de-DE" sz="2800" b="0" i="1" smtClean="0">
                              <a:latin typeface="+mj-lt"/>
                              <a:ea typeface="Cambria Math" panose="02040503050406030204" pitchFamily="18" charset="0"/>
                            </a:rPr>
                            <m:t>−</m:t>
                          </m:r>
                        </m:sup>
                      </m:sSubSup>
                      <m:r>
                        <m:rPr>
                          <m:nor/>
                        </m:rPr>
                        <a:rPr lang="de-DE" sz="2800" b="0" i="1" smtClean="0">
                          <a:latin typeface="+mj-lt"/>
                          <a:ea typeface="Cambria Math" panose="02040503050406030204" pitchFamily="18" charset="0"/>
                        </a:rPr>
                        <m:t>  </m:t>
                      </m:r>
                      <m:r>
                        <m:rPr>
                          <m:nor/>
                        </m:rPr>
                        <a:rPr lang="en-US" sz="2800" i="1">
                          <a:latin typeface="+mj-lt"/>
                          <a:ea typeface="Cambria Math" panose="02040503050406030204" pitchFamily="18" charset="0"/>
                        </a:rPr>
                        <m:t>⇌</m:t>
                      </m:r>
                      <m:r>
                        <m:rPr>
                          <m:nor/>
                        </m:rPr>
                        <a:rPr lang="de-DE" sz="2800" b="0" i="1" smtClean="0">
                          <a:latin typeface="+mj-lt"/>
                          <a:ea typeface="Cambria Math" panose="02040503050406030204" pitchFamily="18" charset="0"/>
                        </a:rPr>
                        <m:t> </m:t>
                      </m:r>
                      <m:r>
                        <a:rPr lang="de-DE" sz="2800" b="0" i="1" smtClean="0">
                          <a:latin typeface="+mj-lt"/>
                          <a:ea typeface="Cambria Math" panose="02040503050406030204" pitchFamily="18" charset="0"/>
                        </a:rPr>
                        <m:t> </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CaCO</m:t>
                          </m:r>
                        </m:e>
                        <m:sub>
                          <m:r>
                            <a:rPr lang="de-DE" sz="2800" b="0" i="1" smtClean="0">
                              <a:latin typeface="+mj-lt"/>
                              <a:ea typeface="Cambria Math" panose="02040503050406030204" pitchFamily="18" charset="0"/>
                            </a:rPr>
                            <m:t>3</m:t>
                          </m:r>
                        </m:sub>
                      </m:sSub>
                      <m:r>
                        <a:rPr lang="de-DE" sz="2800" b="0" i="1" smtClean="0">
                          <a:latin typeface="+mj-lt"/>
                          <a:ea typeface="Cambria Math" panose="02040503050406030204" pitchFamily="18" charset="0"/>
                        </a:rPr>
                        <m:t>+</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CO</m:t>
                          </m:r>
                        </m:e>
                        <m:sub>
                          <m:r>
                            <a:rPr lang="de-DE" sz="2800" b="0" i="1" smtClean="0">
                              <a:latin typeface="+mj-lt"/>
                              <a:ea typeface="Cambria Math" panose="02040503050406030204" pitchFamily="18" charset="0"/>
                            </a:rPr>
                            <m:t>2</m:t>
                          </m:r>
                        </m:sub>
                      </m:sSub>
                      <m:r>
                        <a:rPr lang="de-DE" sz="2800" b="0" i="1" smtClean="0">
                          <a:latin typeface="+mj-lt"/>
                          <a:ea typeface="Cambria Math" panose="02040503050406030204" pitchFamily="18" charset="0"/>
                        </a:rPr>
                        <m:t>+</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H</m:t>
                          </m:r>
                        </m:e>
                        <m:sub>
                          <m:r>
                            <a:rPr lang="de-DE" sz="2800" b="0" i="1" smtClean="0">
                              <a:latin typeface="+mj-lt"/>
                              <a:ea typeface="Cambria Math" panose="02040503050406030204" pitchFamily="18" charset="0"/>
                            </a:rPr>
                            <m:t>2</m:t>
                          </m:r>
                        </m:sub>
                      </m:sSub>
                      <m:r>
                        <m:rPr>
                          <m:nor/>
                        </m:rPr>
                        <a:rPr lang="de-DE" sz="2800" b="0" i="0" smtClean="0">
                          <a:latin typeface="+mj-lt"/>
                          <a:ea typeface="Cambria Math" panose="02040503050406030204" pitchFamily="18" charset="0"/>
                        </a:rPr>
                        <m:t>O</m:t>
                      </m:r>
                    </m:oMath>
                  </m:oMathPara>
                </a14:m>
                <a:endParaRPr lang="en-US" sz="2800" i="1" dirty="0">
                  <a:latin typeface="+mj-lt"/>
                  <a:ea typeface="Cambria Math" panose="02040503050406030204" pitchFamily="18" charset="0"/>
                </a:endParaRPr>
              </a:p>
            </p:txBody>
          </p:sp>
        </mc:Choice>
        <mc:Fallback>
          <p:sp>
            <p:nvSpPr>
              <p:cNvPr id="4" name="TextBox 3">
                <a:extLst>
                  <a:ext uri="{FF2B5EF4-FFF2-40B4-BE49-F238E27FC236}">
                    <a16:creationId xmlns:a16="http://schemas.microsoft.com/office/drawing/2014/main" id="{5B638B5B-F561-4D23-901D-988280BB03E7}"/>
                  </a:ext>
                </a:extLst>
              </p:cNvPr>
              <p:cNvSpPr txBox="1">
                <a:spLocks noRot="1" noChangeAspect="1" noMove="1" noResize="1" noEditPoints="1" noAdjustHandles="1" noChangeArrowheads="1" noChangeShapeType="1" noTextEdit="1"/>
              </p:cNvSpPr>
              <p:nvPr/>
            </p:nvSpPr>
            <p:spPr>
              <a:xfrm>
                <a:off x="3750623" y="1369922"/>
                <a:ext cx="6189708" cy="448521"/>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54D2982-2553-4A68-A212-CE0FD387B416}"/>
                  </a:ext>
                </a:extLst>
              </p:cNvPr>
              <p:cNvSpPr txBox="1"/>
              <p:nvPr/>
            </p:nvSpPr>
            <p:spPr>
              <a:xfrm>
                <a:off x="3750623" y="2373517"/>
                <a:ext cx="2286395" cy="400110"/>
              </a:xfrm>
              <a:prstGeom prst="rect">
                <a:avLst/>
              </a:prstGeom>
              <a:noFill/>
            </p:spPr>
            <p:txBody>
              <a:bodyPr wrap="none" rtlCol="0">
                <a:spAutoFit/>
              </a:bodyPr>
              <a:lstStyle/>
              <a:p>
                <a:r>
                  <a:rPr lang="de-DE" sz="2000" dirty="0"/>
                  <a:t>CO</a:t>
                </a:r>
                <a:r>
                  <a:rPr lang="de-DE" sz="2000" baseline="-25000" dirty="0"/>
                  <a:t>2</a:t>
                </a:r>
                <a:r>
                  <a:rPr lang="de-DE" sz="2000" dirty="0"/>
                  <a:t> (g) </a:t>
                </a:r>
                <a14:m>
                  <m:oMath xmlns:m="http://schemas.openxmlformats.org/officeDocument/2006/math">
                    <m:r>
                      <m:rPr>
                        <m:nor/>
                      </m:rPr>
                      <a:rPr lang="en-US" sz="2000" smtClean="0"/>
                      <m:t>⇌</m:t>
                    </m:r>
                  </m:oMath>
                </a14:m>
                <a:r>
                  <a:rPr lang="de-DE" sz="2000" dirty="0"/>
                  <a:t> CO</a:t>
                </a:r>
                <a:r>
                  <a:rPr lang="de-DE" sz="2000" baseline="-25000" dirty="0"/>
                  <a:t>2</a:t>
                </a:r>
                <a:r>
                  <a:rPr lang="de-DE" sz="2000" dirty="0"/>
                  <a:t> (aq) </a:t>
                </a:r>
                <a:endParaRPr lang="en-US" sz="2000" dirty="0"/>
              </a:p>
            </p:txBody>
          </p:sp>
        </mc:Choice>
        <mc:Fallback>
          <p:sp>
            <p:nvSpPr>
              <p:cNvPr id="7" name="TextBox 6">
                <a:extLst>
                  <a:ext uri="{FF2B5EF4-FFF2-40B4-BE49-F238E27FC236}">
                    <a16:creationId xmlns:a16="http://schemas.microsoft.com/office/drawing/2014/main" id="{954D2982-2553-4A68-A212-CE0FD387B416}"/>
                  </a:ext>
                </a:extLst>
              </p:cNvPr>
              <p:cNvSpPr txBox="1">
                <a:spLocks noRot="1" noChangeAspect="1" noMove="1" noResize="1" noEditPoints="1" noAdjustHandles="1" noChangeArrowheads="1" noChangeShapeType="1" noTextEdit="1"/>
              </p:cNvSpPr>
              <p:nvPr/>
            </p:nvSpPr>
            <p:spPr>
              <a:xfrm>
                <a:off x="3750623" y="2373517"/>
                <a:ext cx="2286395" cy="400110"/>
              </a:xfrm>
              <a:prstGeom prst="rect">
                <a:avLst/>
              </a:prstGeom>
              <a:blipFill>
                <a:blip r:embed="rId4"/>
                <a:stretch>
                  <a:fillRect l="-2667" t="-6061" r="-2133" b="-27273"/>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CFEFE3E-B286-47AB-A33A-E4641325EB8C}"/>
                  </a:ext>
                </a:extLst>
              </p:cNvPr>
              <p:cNvSpPr txBox="1"/>
              <p:nvPr/>
            </p:nvSpPr>
            <p:spPr>
              <a:xfrm>
                <a:off x="7819342" y="2353159"/>
                <a:ext cx="3351495" cy="440826"/>
              </a:xfrm>
              <a:prstGeom prst="rect">
                <a:avLst/>
              </a:prstGeom>
              <a:noFill/>
            </p:spPr>
            <p:txBody>
              <a:bodyPr wrap="none" rtlCol="0">
                <a:spAutoFit/>
              </a:bodyPr>
              <a:lstStyle/>
              <a:p>
                <a:r>
                  <a:rPr lang="de-DE" sz="2000" dirty="0"/>
                  <a:t>CO</a:t>
                </a:r>
                <a:r>
                  <a:rPr lang="de-DE" sz="2000" baseline="-25000" dirty="0"/>
                  <a:t>2</a:t>
                </a:r>
                <a:r>
                  <a:rPr lang="de-DE" sz="2000" dirty="0"/>
                  <a:t> (g) + H</a:t>
                </a:r>
                <a:r>
                  <a:rPr lang="de-DE" sz="2000" baseline="-25000" dirty="0"/>
                  <a:t>2</a:t>
                </a:r>
                <a:r>
                  <a:rPr lang="de-DE" sz="2000" dirty="0"/>
                  <a:t>O </a:t>
                </a:r>
                <a14:m>
                  <m:oMath xmlns:m="http://schemas.openxmlformats.org/officeDocument/2006/math">
                    <m:r>
                      <m:rPr>
                        <m:nor/>
                      </m:rPr>
                      <a:rPr lang="en-US" sz="2000" smtClean="0"/>
                      <m:t>⇌</m:t>
                    </m:r>
                  </m:oMath>
                </a14:m>
                <a:r>
                  <a:rPr lang="de-DE" sz="2000" dirty="0"/>
                  <a:t> </a:t>
                </a:r>
                <a14:m>
                  <m:oMath xmlns:m="http://schemas.openxmlformats.org/officeDocument/2006/math">
                    <m:sSubSup>
                      <m:sSubSupPr>
                        <m:ctrlPr>
                          <a:rPr lang="de-DE" sz="2000"/>
                        </m:ctrlPr>
                      </m:sSubSupPr>
                      <m:e>
                        <m:r>
                          <m:rPr>
                            <m:nor/>
                          </m:rPr>
                          <a:rPr lang="de-DE" sz="2000" b="0" i="0"/>
                          <m:t>H</m:t>
                        </m:r>
                        <m:r>
                          <m:rPr>
                            <m:nor/>
                          </m:rPr>
                          <a:rPr lang="de-DE" sz="2000" b="0" i="0" baseline="-25000" smtClean="0"/>
                          <m:t>2</m:t>
                        </m:r>
                        <m:r>
                          <m:rPr>
                            <m:nor/>
                          </m:rPr>
                          <a:rPr lang="de-DE" sz="2000" b="0" i="0"/>
                          <m:t>CO</m:t>
                        </m:r>
                      </m:e>
                      <m:sub>
                        <m:r>
                          <a:rPr lang="de-DE" sz="2000" b="0" i="0"/>
                          <m:t>3</m:t>
                        </m:r>
                      </m:sub>
                      <m:sup/>
                    </m:sSubSup>
                  </m:oMath>
                </a14:m>
                <a:r>
                  <a:rPr lang="de-DE" sz="2000" dirty="0"/>
                  <a:t> (aq) </a:t>
                </a:r>
                <a:endParaRPr lang="en-US" sz="2000" dirty="0"/>
              </a:p>
            </p:txBody>
          </p:sp>
        </mc:Choice>
        <mc:Fallback>
          <p:sp>
            <p:nvSpPr>
              <p:cNvPr id="9" name="TextBox 8">
                <a:extLst>
                  <a:ext uri="{FF2B5EF4-FFF2-40B4-BE49-F238E27FC236}">
                    <a16:creationId xmlns:a16="http://schemas.microsoft.com/office/drawing/2014/main" id="{CCFEFE3E-B286-47AB-A33A-E4641325EB8C}"/>
                  </a:ext>
                </a:extLst>
              </p:cNvPr>
              <p:cNvSpPr txBox="1">
                <a:spLocks noRot="1" noChangeAspect="1" noMove="1" noResize="1" noEditPoints="1" noAdjustHandles="1" noChangeArrowheads="1" noChangeShapeType="1" noTextEdit="1"/>
              </p:cNvSpPr>
              <p:nvPr/>
            </p:nvSpPr>
            <p:spPr>
              <a:xfrm>
                <a:off x="7819342" y="2353159"/>
                <a:ext cx="3351495" cy="440826"/>
              </a:xfrm>
              <a:prstGeom prst="rect">
                <a:avLst/>
              </a:prstGeom>
              <a:blipFill>
                <a:blip r:embed="rId5"/>
                <a:stretch>
                  <a:fillRect l="-2004" r="-1093" b="-25000"/>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0B3E62B-2036-4023-98BF-09DAE147B051}"/>
                  </a:ext>
                </a:extLst>
              </p:cNvPr>
              <p:cNvSpPr txBox="1"/>
              <p:nvPr/>
            </p:nvSpPr>
            <p:spPr>
              <a:xfrm>
                <a:off x="3750623" y="3750424"/>
                <a:ext cx="4004229" cy="440826"/>
              </a:xfrm>
              <a:prstGeom prst="rect">
                <a:avLst/>
              </a:prstGeom>
              <a:noFill/>
            </p:spPr>
            <p:txBody>
              <a:bodyPr wrap="square" rtlCol="0">
                <a:spAutoFit/>
              </a:bodyPr>
              <a:lstStyle/>
              <a:p>
                <a:r>
                  <a:rPr lang="de-DE" sz="2000" dirty="0"/>
                  <a:t>CaCO</a:t>
                </a:r>
                <a:r>
                  <a:rPr lang="de-DE" sz="2000" baseline="-25000" dirty="0"/>
                  <a:t>3</a:t>
                </a:r>
                <a:r>
                  <a:rPr lang="de-DE" sz="2000" dirty="0"/>
                  <a:t> + </a:t>
                </a:r>
                <a14:m>
                  <m:oMath xmlns:m="http://schemas.openxmlformats.org/officeDocument/2006/math">
                    <m:sSubSup>
                      <m:sSubSupPr>
                        <m:ctrlPr>
                          <a:rPr lang="de-DE" sz="2000"/>
                        </m:ctrlPr>
                      </m:sSubSupPr>
                      <m:e>
                        <m:r>
                          <m:rPr>
                            <m:nor/>
                          </m:rPr>
                          <a:rPr lang="de-DE" sz="2000" b="0" i="0"/>
                          <m:t>H</m:t>
                        </m:r>
                        <m:r>
                          <m:rPr>
                            <m:nor/>
                          </m:rPr>
                          <a:rPr lang="de-DE" sz="2000" b="0" i="0" baseline="-25000"/>
                          <m:t>2</m:t>
                        </m:r>
                        <m:r>
                          <m:rPr>
                            <m:nor/>
                          </m:rPr>
                          <a:rPr lang="de-DE" sz="2000" b="0" i="0"/>
                          <m:t>CO</m:t>
                        </m:r>
                      </m:e>
                      <m:sub>
                        <m:r>
                          <a:rPr lang="de-DE" sz="2000" b="0" i="0"/>
                          <m:t>3</m:t>
                        </m:r>
                      </m:sub>
                      <m:sup/>
                    </m:sSubSup>
                    <m:r>
                      <m:rPr>
                        <m:nor/>
                      </m:rPr>
                      <a:rPr lang="de-DE" sz="2000" smtClean="0"/>
                      <m:t> </m:t>
                    </m:r>
                    <m:r>
                      <m:rPr>
                        <m:nor/>
                      </m:rPr>
                      <a:rPr lang="en-US" sz="2000" smtClean="0"/>
                      <m:t>⇌</m:t>
                    </m:r>
                    <m:r>
                      <m:rPr>
                        <m:nor/>
                      </m:rPr>
                      <a:rPr lang="de-DE" sz="2000" smtClean="0"/>
                      <m:t> </m:t>
                    </m:r>
                    <m:r>
                      <m:rPr>
                        <m:nor/>
                      </m:rPr>
                      <a:rPr lang="de-DE" sz="2000" smtClean="0"/>
                      <m:t>Ca</m:t>
                    </m:r>
                    <m:r>
                      <m:rPr>
                        <m:nor/>
                      </m:rPr>
                      <a:rPr lang="de-DE" sz="2000" baseline="30000" smtClean="0"/>
                      <m:t>2+</m:t>
                    </m:r>
                    <m:r>
                      <m:rPr>
                        <m:nor/>
                      </m:rPr>
                      <a:rPr lang="de-DE" sz="2000" smtClean="0"/>
                      <m:t> + </m:t>
                    </m:r>
                    <m:r>
                      <a:rPr lang="de-DE" sz="2000" b="0" i="0"/>
                      <m:t>2</m:t>
                    </m:r>
                    <m:sSubSup>
                      <m:sSubSupPr>
                        <m:ctrlPr>
                          <a:rPr lang="de-DE" sz="2000"/>
                        </m:ctrlPr>
                      </m:sSubSupPr>
                      <m:e>
                        <m:r>
                          <m:rPr>
                            <m:nor/>
                          </m:rPr>
                          <a:rPr lang="de-DE" sz="2000" b="0" i="0"/>
                          <m:t>HCO</m:t>
                        </m:r>
                      </m:e>
                      <m:sub>
                        <m:r>
                          <a:rPr lang="de-DE" sz="2000" b="0" i="0"/>
                          <m:t>3</m:t>
                        </m:r>
                      </m:sub>
                      <m:sup>
                        <m:r>
                          <a:rPr lang="de-DE" sz="2000" b="0" i="0"/>
                          <m:t>−</m:t>
                        </m:r>
                      </m:sup>
                    </m:sSubSup>
                  </m:oMath>
                </a14:m>
                <a:endParaRPr lang="en-US" sz="2000" dirty="0"/>
              </a:p>
            </p:txBody>
          </p:sp>
        </mc:Choice>
        <mc:Fallback>
          <p:sp>
            <p:nvSpPr>
              <p:cNvPr id="11" name="TextBox 10">
                <a:extLst>
                  <a:ext uri="{FF2B5EF4-FFF2-40B4-BE49-F238E27FC236}">
                    <a16:creationId xmlns:a16="http://schemas.microsoft.com/office/drawing/2014/main" id="{10B3E62B-2036-4023-98BF-09DAE147B051}"/>
                  </a:ext>
                </a:extLst>
              </p:cNvPr>
              <p:cNvSpPr txBox="1">
                <a:spLocks noRot="1" noChangeAspect="1" noMove="1" noResize="1" noEditPoints="1" noAdjustHandles="1" noChangeArrowheads="1" noChangeShapeType="1" noTextEdit="1"/>
              </p:cNvSpPr>
              <p:nvPr/>
            </p:nvSpPr>
            <p:spPr>
              <a:xfrm>
                <a:off x="3750623" y="3750424"/>
                <a:ext cx="4004229" cy="440826"/>
              </a:xfrm>
              <a:prstGeom prst="rect">
                <a:avLst/>
              </a:prstGeom>
              <a:blipFill>
                <a:blip r:embed="rId6"/>
                <a:stretch>
                  <a:fillRect l="-1522" b="-23288"/>
                </a:stretch>
              </a:blipFill>
            </p:spPr>
            <p:txBody>
              <a:bodyPr/>
              <a:lstStyle/>
              <a:p>
                <a:r>
                  <a:rPr lang="LID4096">
                    <a:noFill/>
                  </a:rPr>
                  <a:t> </a:t>
                </a:r>
              </a:p>
            </p:txBody>
          </p:sp>
        </mc:Fallback>
      </mc:AlternateContent>
      <p:sp>
        <p:nvSpPr>
          <p:cNvPr id="10" name="TextBox 9">
            <a:extLst>
              <a:ext uri="{FF2B5EF4-FFF2-40B4-BE49-F238E27FC236}">
                <a16:creationId xmlns:a16="http://schemas.microsoft.com/office/drawing/2014/main" id="{9FA0CFD2-0FED-43BD-981D-1B3396E4FA6E}"/>
              </a:ext>
            </a:extLst>
          </p:cNvPr>
          <p:cNvSpPr txBox="1"/>
          <p:nvPr/>
        </p:nvSpPr>
        <p:spPr>
          <a:xfrm>
            <a:off x="9707088" y="2793985"/>
            <a:ext cx="1146596" cy="307777"/>
          </a:xfrm>
          <a:prstGeom prst="rect">
            <a:avLst/>
          </a:prstGeom>
          <a:noFill/>
        </p:spPr>
        <p:txBody>
          <a:bodyPr wrap="none" rtlCol="0">
            <a:spAutoFit/>
          </a:bodyPr>
          <a:lstStyle/>
          <a:p>
            <a:r>
              <a:rPr lang="de-DE" sz="1400" dirty="0"/>
              <a:t>carbonic acid</a:t>
            </a:r>
            <a:endParaRPr lang="en-US" sz="1400" dirty="0"/>
          </a:p>
        </p:txBody>
      </p:sp>
      <p:sp>
        <p:nvSpPr>
          <p:cNvPr id="13" name="TextBox 12">
            <a:extLst>
              <a:ext uri="{FF2B5EF4-FFF2-40B4-BE49-F238E27FC236}">
                <a16:creationId xmlns:a16="http://schemas.microsoft.com/office/drawing/2014/main" id="{F9A16D0E-56AF-4B42-BB6E-22FE59B3E830}"/>
              </a:ext>
            </a:extLst>
          </p:cNvPr>
          <p:cNvSpPr txBox="1"/>
          <p:nvPr/>
        </p:nvSpPr>
        <p:spPr>
          <a:xfrm>
            <a:off x="3814348" y="4193958"/>
            <a:ext cx="652551" cy="307777"/>
          </a:xfrm>
          <a:prstGeom prst="rect">
            <a:avLst/>
          </a:prstGeom>
          <a:noFill/>
        </p:spPr>
        <p:txBody>
          <a:bodyPr wrap="none" rtlCol="0">
            <a:spAutoFit/>
          </a:bodyPr>
          <a:lstStyle/>
          <a:p>
            <a:r>
              <a:rPr lang="de-DE" sz="1400" dirty="0"/>
              <a:t>calcite</a:t>
            </a:r>
            <a:endParaRPr lang="en-US" sz="1400" dirty="0"/>
          </a:p>
        </p:txBody>
      </p:sp>
      <p:sp>
        <p:nvSpPr>
          <p:cNvPr id="14" name="TextBox 13">
            <a:extLst>
              <a:ext uri="{FF2B5EF4-FFF2-40B4-BE49-F238E27FC236}">
                <a16:creationId xmlns:a16="http://schemas.microsoft.com/office/drawing/2014/main" id="{E86484A9-89E3-444B-A385-6CDFBFDE0CA6}"/>
              </a:ext>
            </a:extLst>
          </p:cNvPr>
          <p:cNvSpPr txBox="1"/>
          <p:nvPr/>
        </p:nvSpPr>
        <p:spPr>
          <a:xfrm>
            <a:off x="6550638" y="4196666"/>
            <a:ext cx="1061253" cy="307777"/>
          </a:xfrm>
          <a:prstGeom prst="rect">
            <a:avLst/>
          </a:prstGeom>
          <a:noFill/>
        </p:spPr>
        <p:txBody>
          <a:bodyPr wrap="none" rtlCol="0">
            <a:spAutoFit/>
          </a:bodyPr>
          <a:lstStyle/>
          <a:p>
            <a:r>
              <a:rPr lang="de-DE" sz="1400" dirty="0"/>
              <a:t>bicarbonate</a:t>
            </a:r>
            <a:endParaRPr lang="en-US" sz="1400" dirty="0"/>
          </a:p>
        </p:txBody>
      </p:sp>
    </p:spTree>
    <p:extLst>
      <p:ext uri="{BB962C8B-B14F-4D97-AF65-F5344CB8AC3E}">
        <p14:creationId xmlns:p14="http://schemas.microsoft.com/office/powerpoint/2010/main" val="412649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1" grpId="0"/>
      <p:bldP spid="10"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A6F5-428E-1CAA-08C9-90C13A40D4E7}"/>
              </a:ext>
            </a:extLst>
          </p:cNvPr>
          <p:cNvSpPr>
            <a:spLocks noGrp="1"/>
          </p:cNvSpPr>
          <p:nvPr>
            <p:ph type="title"/>
          </p:nvPr>
        </p:nvSpPr>
        <p:spPr/>
        <p:txBody>
          <a:bodyPr>
            <a:normAutofit fontScale="90000"/>
          </a:bodyPr>
          <a:lstStyle/>
          <a:p>
            <a:r>
              <a:rPr lang="en-GB" dirty="0"/>
              <a:t>Why karst/stalagmite modelling?</a:t>
            </a:r>
            <a:endParaRPr lang="LID4096" dirty="0"/>
          </a:p>
        </p:txBody>
      </p:sp>
      <p:pic>
        <p:nvPicPr>
          <p:cNvPr id="4" name="Picture 3" descr="A diagram of a structure&#10;&#10;Description automatically generated">
            <a:extLst>
              <a:ext uri="{FF2B5EF4-FFF2-40B4-BE49-F238E27FC236}">
                <a16:creationId xmlns:a16="http://schemas.microsoft.com/office/drawing/2014/main" id="{080C7B45-FB83-5C38-B3E5-1FB27C7F3B23}"/>
              </a:ext>
            </a:extLst>
          </p:cNvPr>
          <p:cNvPicPr>
            <a:picLocks noChangeAspect="1"/>
          </p:cNvPicPr>
          <p:nvPr/>
        </p:nvPicPr>
        <p:blipFill>
          <a:blip r:embed="rId2" cstate="print">
            <a:extLst>
              <a:ext uri="{28A0092B-C50C-407E-A947-70E740481C1C}">
                <a14:useLocalDpi xmlns:a14="http://schemas.microsoft.com/office/drawing/2010/main" val="0"/>
              </a:ext>
            </a:extLst>
          </a:blip>
          <a:srcRect t="44484" r="27220" b="1"/>
          <a:stretch/>
        </p:blipFill>
        <p:spPr>
          <a:xfrm>
            <a:off x="428514" y="1896340"/>
            <a:ext cx="6028677" cy="3850947"/>
          </a:xfrm>
          <a:prstGeom prst="rect">
            <a:avLst/>
          </a:prstGeom>
        </p:spPr>
      </p:pic>
      <p:sp>
        <p:nvSpPr>
          <p:cNvPr id="3" name="TextBox 2">
            <a:extLst>
              <a:ext uri="{FF2B5EF4-FFF2-40B4-BE49-F238E27FC236}">
                <a16:creationId xmlns:a16="http://schemas.microsoft.com/office/drawing/2014/main" id="{28E12E8A-B14C-729C-3EA0-F84CD915AD5A}"/>
              </a:ext>
            </a:extLst>
          </p:cNvPr>
          <p:cNvSpPr txBox="1"/>
          <p:nvPr/>
        </p:nvSpPr>
        <p:spPr>
          <a:xfrm>
            <a:off x="6951518" y="2462646"/>
            <a:ext cx="4764232" cy="3139321"/>
          </a:xfrm>
          <a:prstGeom prst="rect">
            <a:avLst/>
          </a:prstGeom>
          <a:noFill/>
        </p:spPr>
        <p:txBody>
          <a:bodyPr wrap="square" rtlCol="0">
            <a:spAutoFit/>
          </a:bodyPr>
          <a:lstStyle/>
          <a:p>
            <a:pPr marL="285750" indent="-285750">
              <a:buFont typeface="Arial" panose="020B0604020202020204" pitchFamily="34" charset="0"/>
              <a:buChar char="•"/>
            </a:pPr>
            <a:r>
              <a:rPr lang="en-GB" dirty="0"/>
              <a:t>Climate forcings are heavily transformed from the surface to the stalagmite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Expression of forcings in proxy signals is different for each cave and stalagmite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Models are used to constrain and describe these transformations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Goal: more robust and potentially more quantitative palaeoclimate interpretations</a:t>
            </a:r>
          </a:p>
        </p:txBody>
      </p:sp>
      <p:sp>
        <p:nvSpPr>
          <p:cNvPr id="5" name="TextBox 4">
            <a:extLst>
              <a:ext uri="{FF2B5EF4-FFF2-40B4-BE49-F238E27FC236}">
                <a16:creationId xmlns:a16="http://schemas.microsoft.com/office/drawing/2014/main" id="{5330BA64-A37A-E379-4647-51FB0F9DBA7B}"/>
              </a:ext>
            </a:extLst>
          </p:cNvPr>
          <p:cNvSpPr txBox="1"/>
          <p:nvPr/>
        </p:nvSpPr>
        <p:spPr>
          <a:xfrm>
            <a:off x="5091811" y="5747287"/>
            <a:ext cx="1446999" cy="276999"/>
          </a:xfrm>
          <a:prstGeom prst="rect">
            <a:avLst/>
          </a:prstGeom>
          <a:noFill/>
        </p:spPr>
        <p:txBody>
          <a:bodyPr wrap="none" rtlCol="0">
            <a:spAutoFit/>
          </a:bodyPr>
          <a:lstStyle/>
          <a:p>
            <a:r>
              <a:rPr lang="en-GB" sz="1200" dirty="0"/>
              <a:t>Figure by G. Bowen</a:t>
            </a:r>
            <a:endParaRPr lang="LID4096" sz="1200" dirty="0"/>
          </a:p>
        </p:txBody>
      </p:sp>
    </p:spTree>
    <p:extLst>
      <p:ext uri="{BB962C8B-B14F-4D97-AF65-F5344CB8AC3E}">
        <p14:creationId xmlns:p14="http://schemas.microsoft.com/office/powerpoint/2010/main" val="270308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89745-CA3E-C243-799D-C36EF8A95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6C562-CE61-FCAA-B5C6-0BF15D3E59C2}"/>
              </a:ext>
            </a:extLst>
          </p:cNvPr>
          <p:cNvSpPr>
            <a:spLocks noGrp="1"/>
          </p:cNvSpPr>
          <p:nvPr>
            <p:ph type="title"/>
          </p:nvPr>
        </p:nvSpPr>
        <p:spPr/>
        <p:txBody>
          <a:bodyPr>
            <a:normAutofit fontScale="90000"/>
          </a:bodyPr>
          <a:lstStyle/>
          <a:p>
            <a:r>
              <a:rPr lang="en-GB" dirty="0"/>
              <a:t>Solution geochemistry</a:t>
            </a:r>
            <a:endParaRPr lang="LID4096" dirty="0"/>
          </a:p>
        </p:txBody>
      </p:sp>
      <p:pic>
        <p:nvPicPr>
          <p:cNvPr id="5" name="Picture 4">
            <a:extLst>
              <a:ext uri="{FF2B5EF4-FFF2-40B4-BE49-F238E27FC236}">
                <a16:creationId xmlns:a16="http://schemas.microsoft.com/office/drawing/2014/main" id="{12A89256-FA06-4890-8EAA-B2FF9B4CE4A8}"/>
              </a:ext>
            </a:extLst>
          </p:cNvPr>
          <p:cNvPicPr>
            <a:picLocks noChangeAspect="1"/>
          </p:cNvPicPr>
          <p:nvPr/>
        </p:nvPicPr>
        <p:blipFill rotWithShape="1">
          <a:blip r:embed="rId2"/>
          <a:srcRect l="5080" r="37412"/>
          <a:stretch/>
        </p:blipFill>
        <p:spPr>
          <a:xfrm>
            <a:off x="271403" y="1744578"/>
            <a:ext cx="3479220" cy="367802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4D2982-2553-4A68-A212-CE0FD387B416}"/>
                  </a:ext>
                </a:extLst>
              </p:cNvPr>
              <p:cNvSpPr txBox="1"/>
              <p:nvPr/>
            </p:nvSpPr>
            <p:spPr>
              <a:xfrm>
                <a:off x="6458401" y="2848133"/>
                <a:ext cx="2551596" cy="461665"/>
              </a:xfrm>
              <a:prstGeom prst="rect">
                <a:avLst/>
              </a:prstGeom>
              <a:noFill/>
            </p:spPr>
            <p:txBody>
              <a:bodyPr wrap="none" rtlCol="0">
                <a:spAutoFit/>
              </a:bodyPr>
              <a:lstStyle/>
              <a:p>
                <a:r>
                  <a:rPr lang="de-DE" sz="2400" dirty="0"/>
                  <a:t>CO</a:t>
                </a:r>
                <a:r>
                  <a:rPr lang="de-DE" sz="2400" baseline="-25000" dirty="0"/>
                  <a:t>2</a:t>
                </a:r>
                <a:r>
                  <a:rPr lang="de-DE" sz="2400" dirty="0"/>
                  <a:t> (g) </a:t>
                </a:r>
                <a14:m>
                  <m:oMath xmlns:m="http://schemas.openxmlformats.org/officeDocument/2006/math">
                    <m:r>
                      <m:rPr>
                        <m:nor/>
                      </m:rPr>
                      <a:rPr lang="en-US" sz="2400" smtClean="0"/>
                      <m:t>⇌</m:t>
                    </m:r>
                  </m:oMath>
                </a14:m>
                <a:r>
                  <a:rPr lang="de-DE" sz="2400" dirty="0"/>
                  <a:t> CO</a:t>
                </a:r>
                <a:r>
                  <a:rPr lang="de-DE" sz="2400" baseline="-25000" dirty="0"/>
                  <a:t>2</a:t>
                </a:r>
                <a:r>
                  <a:rPr lang="de-DE" sz="2400" dirty="0"/>
                  <a:t> (aq) </a:t>
                </a:r>
                <a:endParaRPr lang="en-US" sz="2400" dirty="0"/>
              </a:p>
            </p:txBody>
          </p:sp>
        </mc:Choice>
        <mc:Fallback xmlns="">
          <p:sp>
            <p:nvSpPr>
              <p:cNvPr id="7" name="TextBox 6">
                <a:extLst>
                  <a:ext uri="{FF2B5EF4-FFF2-40B4-BE49-F238E27FC236}">
                    <a16:creationId xmlns:a16="http://schemas.microsoft.com/office/drawing/2014/main" id="{954D2982-2553-4A68-A212-CE0FD387B416}"/>
                  </a:ext>
                </a:extLst>
              </p:cNvPr>
              <p:cNvSpPr txBox="1">
                <a:spLocks noRot="1" noChangeAspect="1" noMove="1" noResize="1" noEditPoints="1" noAdjustHandles="1" noChangeArrowheads="1" noChangeShapeType="1" noTextEdit="1"/>
              </p:cNvSpPr>
              <p:nvPr/>
            </p:nvSpPr>
            <p:spPr>
              <a:xfrm>
                <a:off x="6458401" y="2848133"/>
                <a:ext cx="2551596" cy="461665"/>
              </a:xfrm>
              <a:prstGeom prst="rect">
                <a:avLst/>
              </a:prstGeom>
              <a:blipFill>
                <a:blip r:embed="rId4"/>
                <a:stretch>
                  <a:fillRect l="-3580" t="-10526" r="-2864"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CFEFE3E-B286-47AB-A33A-E4641325EB8C}"/>
                  </a:ext>
                </a:extLst>
              </p:cNvPr>
              <p:cNvSpPr txBox="1"/>
              <p:nvPr/>
            </p:nvSpPr>
            <p:spPr>
              <a:xfrm>
                <a:off x="5720565" y="3380913"/>
                <a:ext cx="3953326" cy="501227"/>
              </a:xfrm>
              <a:prstGeom prst="rect">
                <a:avLst/>
              </a:prstGeom>
              <a:noFill/>
            </p:spPr>
            <p:txBody>
              <a:bodyPr wrap="none" rtlCol="0">
                <a:spAutoFit/>
              </a:bodyPr>
              <a:lstStyle/>
              <a:p>
                <a:r>
                  <a:rPr lang="de-DE" sz="2400" dirty="0"/>
                  <a:t>CO</a:t>
                </a:r>
                <a:r>
                  <a:rPr lang="de-DE" sz="2400" baseline="-25000" dirty="0"/>
                  <a:t>2</a:t>
                </a:r>
                <a:r>
                  <a:rPr lang="de-DE" sz="2400" dirty="0"/>
                  <a:t> (g) + H</a:t>
                </a:r>
                <a:r>
                  <a:rPr lang="de-DE" sz="2400" baseline="-25000" dirty="0"/>
                  <a:t>2</a:t>
                </a:r>
                <a:r>
                  <a:rPr lang="de-DE" sz="2400" dirty="0"/>
                  <a:t>O </a:t>
                </a:r>
                <a14:m>
                  <m:oMath xmlns:m="http://schemas.openxmlformats.org/officeDocument/2006/math">
                    <m:r>
                      <m:rPr>
                        <m:nor/>
                      </m:rPr>
                      <a:rPr lang="en-US" sz="2400" smtClean="0"/>
                      <m:t>⇌</m:t>
                    </m:r>
                  </m:oMath>
                </a14:m>
                <a:r>
                  <a:rPr lang="de-DE" sz="2400" dirty="0"/>
                  <a:t> </a:t>
                </a:r>
                <a14:m>
                  <m:oMath xmlns:m="http://schemas.openxmlformats.org/officeDocument/2006/math">
                    <m:sSubSup>
                      <m:sSubSupPr>
                        <m:ctrlPr>
                          <a:rPr lang="de-DE" sz="2400" i="1">
                            <a:latin typeface="Cambria Math" panose="02040503050406030204" pitchFamily="18" charset="0"/>
                          </a:rPr>
                        </m:ctrlPr>
                      </m:sSubSupPr>
                      <m:e>
                        <m:r>
                          <m:rPr>
                            <m:nor/>
                          </m:rPr>
                          <a:rPr lang="de-DE" sz="2400" b="0" i="0"/>
                          <m:t>H</m:t>
                        </m:r>
                        <m:r>
                          <m:rPr>
                            <m:nor/>
                          </m:rPr>
                          <a:rPr lang="de-DE" sz="2400" b="0" i="0" baseline="-25000" smtClean="0"/>
                          <m:t>2</m:t>
                        </m:r>
                        <m:r>
                          <m:rPr>
                            <m:nor/>
                          </m:rPr>
                          <a:rPr lang="de-DE" sz="2400" b="0" i="0"/>
                          <m:t>CO</m:t>
                        </m:r>
                      </m:e>
                      <m:sub>
                        <m:r>
                          <a:rPr lang="de-DE" sz="2400" b="0" i="0">
                            <a:latin typeface="Cambria Math" panose="02040503050406030204" pitchFamily="18" charset="0"/>
                          </a:rPr>
                          <m:t>3</m:t>
                        </m:r>
                      </m:sub>
                      <m:sup/>
                    </m:sSubSup>
                  </m:oMath>
                </a14:m>
                <a:r>
                  <a:rPr lang="de-DE" sz="2400" dirty="0"/>
                  <a:t> (aq) </a:t>
                </a:r>
                <a:endParaRPr lang="en-US" sz="2400" dirty="0"/>
              </a:p>
            </p:txBody>
          </p:sp>
        </mc:Choice>
        <mc:Fallback>
          <p:sp>
            <p:nvSpPr>
              <p:cNvPr id="9" name="TextBox 8">
                <a:extLst>
                  <a:ext uri="{FF2B5EF4-FFF2-40B4-BE49-F238E27FC236}">
                    <a16:creationId xmlns:a16="http://schemas.microsoft.com/office/drawing/2014/main" id="{CCFEFE3E-B286-47AB-A33A-E4641325EB8C}"/>
                  </a:ext>
                </a:extLst>
              </p:cNvPr>
              <p:cNvSpPr txBox="1">
                <a:spLocks noRot="1" noChangeAspect="1" noMove="1" noResize="1" noEditPoints="1" noAdjustHandles="1" noChangeArrowheads="1" noChangeShapeType="1" noTextEdit="1"/>
              </p:cNvSpPr>
              <p:nvPr/>
            </p:nvSpPr>
            <p:spPr>
              <a:xfrm>
                <a:off x="5720565" y="3380913"/>
                <a:ext cx="3953326" cy="501227"/>
              </a:xfrm>
              <a:prstGeom prst="rect">
                <a:avLst/>
              </a:prstGeom>
              <a:blipFill>
                <a:blip r:embed="rId5"/>
                <a:stretch>
                  <a:fillRect l="-2311" t="-1220" r="-2157" b="-28049"/>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0B3E62B-2036-4023-98BF-09DAE147B051}"/>
                  </a:ext>
                </a:extLst>
              </p:cNvPr>
              <p:cNvSpPr txBox="1"/>
              <p:nvPr/>
            </p:nvSpPr>
            <p:spPr>
              <a:xfrm>
                <a:off x="4501202" y="4359650"/>
                <a:ext cx="2421086" cy="510524"/>
              </a:xfrm>
              <a:prstGeom prst="rect">
                <a:avLst/>
              </a:prstGeom>
              <a:noFill/>
            </p:spPr>
            <p:txBody>
              <a:bodyPr wrap="square" rtlCol="0">
                <a:spAutoFit/>
              </a:bodyPr>
              <a:lstStyle/>
              <a:p>
                <a:r>
                  <a:rPr lang="de-DE" sz="2400" dirty="0"/>
                  <a:t>CaCO</a:t>
                </a:r>
                <a:r>
                  <a:rPr lang="de-DE" sz="2400" baseline="-25000" dirty="0"/>
                  <a:t>3</a:t>
                </a:r>
                <a:r>
                  <a:rPr lang="de-DE" sz="2400" dirty="0"/>
                  <a:t> + </a:t>
                </a:r>
                <a14:m>
                  <m:oMath xmlns:m="http://schemas.openxmlformats.org/officeDocument/2006/math">
                    <m:sSubSup>
                      <m:sSubSupPr>
                        <m:ctrlPr>
                          <a:rPr lang="de-DE" sz="2400" i="1"/>
                        </m:ctrlPr>
                      </m:sSubSupPr>
                      <m:e>
                        <m:r>
                          <m:rPr>
                            <m:nor/>
                          </m:rPr>
                          <a:rPr lang="de-DE" sz="2400" b="0" i="0"/>
                          <m:t>H</m:t>
                        </m:r>
                        <m:r>
                          <m:rPr>
                            <m:nor/>
                          </m:rPr>
                          <a:rPr lang="de-DE" sz="2400" b="0" i="0" baseline="-25000"/>
                          <m:t>2</m:t>
                        </m:r>
                        <m:r>
                          <m:rPr>
                            <m:nor/>
                          </m:rPr>
                          <a:rPr lang="de-DE" sz="2400" b="0" i="0"/>
                          <m:t>CO</m:t>
                        </m:r>
                      </m:e>
                      <m:sub>
                        <m:r>
                          <a:rPr lang="de-DE" sz="2400" b="0" i="1" smtClean="0"/>
                          <m:t>3</m:t>
                        </m:r>
                      </m:sub>
                      <m:sup/>
                    </m:sSubSup>
                  </m:oMath>
                </a14:m>
                <a:endParaRPr lang="en-US" sz="2400" dirty="0"/>
              </a:p>
            </p:txBody>
          </p:sp>
        </mc:Choice>
        <mc:Fallback>
          <p:sp>
            <p:nvSpPr>
              <p:cNvPr id="11" name="TextBox 10">
                <a:extLst>
                  <a:ext uri="{FF2B5EF4-FFF2-40B4-BE49-F238E27FC236}">
                    <a16:creationId xmlns:a16="http://schemas.microsoft.com/office/drawing/2014/main" id="{10B3E62B-2036-4023-98BF-09DAE147B051}"/>
                  </a:ext>
                </a:extLst>
              </p:cNvPr>
              <p:cNvSpPr txBox="1">
                <a:spLocks noRot="1" noChangeAspect="1" noMove="1" noResize="1" noEditPoints="1" noAdjustHandles="1" noChangeArrowheads="1" noChangeShapeType="1" noTextEdit="1"/>
              </p:cNvSpPr>
              <p:nvPr/>
            </p:nvSpPr>
            <p:spPr>
              <a:xfrm>
                <a:off x="4501202" y="4359650"/>
                <a:ext cx="2421086" cy="510524"/>
              </a:xfrm>
              <a:prstGeom prst="rect">
                <a:avLst/>
              </a:prstGeom>
              <a:blipFill>
                <a:blip r:embed="rId6"/>
                <a:stretch>
                  <a:fillRect l="-3769" b="-26190"/>
                </a:stretch>
              </a:blipFill>
            </p:spPr>
            <p:txBody>
              <a:bodyPr/>
              <a:lstStyle/>
              <a:p>
                <a:r>
                  <a:rPr lang="LID4096">
                    <a:noFill/>
                  </a:rPr>
                  <a:t> </a:t>
                </a:r>
              </a:p>
            </p:txBody>
          </p:sp>
        </mc:Fallback>
      </mc:AlternateContent>
      <p:sp>
        <p:nvSpPr>
          <p:cNvPr id="17" name="Arrow: Left-Right-Up 16">
            <a:extLst>
              <a:ext uri="{FF2B5EF4-FFF2-40B4-BE49-F238E27FC236}">
                <a16:creationId xmlns:a16="http://schemas.microsoft.com/office/drawing/2014/main" id="{72BC3752-8775-4C2B-8A3A-514E9248F6A0}"/>
              </a:ext>
            </a:extLst>
          </p:cNvPr>
          <p:cNvSpPr/>
          <p:nvPr/>
        </p:nvSpPr>
        <p:spPr>
          <a:xfrm>
            <a:off x="6922288" y="3939682"/>
            <a:ext cx="1347537" cy="877234"/>
          </a:xfrm>
          <a:prstGeom prst="leftRightUp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9EBBE7C-7B0A-4D51-9BC8-FE486FA11630}"/>
                  </a:ext>
                </a:extLst>
              </p:cNvPr>
              <p:cNvSpPr txBox="1"/>
              <p:nvPr/>
            </p:nvSpPr>
            <p:spPr>
              <a:xfrm>
                <a:off x="8248643" y="4378299"/>
                <a:ext cx="21338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de-DE" sz="2400" i="0" smtClean="0"/>
                        <m:t>Ca</m:t>
                      </m:r>
                      <m:r>
                        <m:rPr>
                          <m:nor/>
                        </m:rPr>
                        <a:rPr lang="de-DE" sz="2400" i="0" baseline="30000" smtClean="0"/>
                        <m:t>2+</m:t>
                      </m:r>
                      <m:r>
                        <m:rPr>
                          <m:nor/>
                        </m:rPr>
                        <a:rPr lang="de-DE" sz="2400" i="0" smtClean="0"/>
                        <m:t> + </m:t>
                      </m:r>
                      <m:r>
                        <a:rPr lang="de-DE" sz="2400" b="0" i="1">
                          <a:latin typeface="Cambria Math" panose="02040503050406030204" pitchFamily="18" charset="0"/>
                        </a:rPr>
                        <m:t>2</m:t>
                      </m:r>
                      <m:sSubSup>
                        <m:sSubSupPr>
                          <m:ctrlPr>
                            <a:rPr lang="de-DE" sz="2400" i="1">
                              <a:latin typeface="Cambria Math" panose="02040503050406030204" pitchFamily="18" charset="0"/>
                            </a:rPr>
                          </m:ctrlPr>
                        </m:sSubSupPr>
                        <m:e>
                          <m:r>
                            <m:rPr>
                              <m:nor/>
                            </m:rPr>
                            <a:rPr lang="de-DE" sz="2400" b="0" i="0"/>
                            <m:t>HCO</m:t>
                          </m:r>
                        </m:e>
                        <m:sub>
                          <m:r>
                            <a:rPr lang="de-DE" sz="2400" b="0" i="1">
                              <a:latin typeface="Cambria Math" panose="02040503050406030204" pitchFamily="18" charset="0"/>
                            </a:rPr>
                            <m:t>3</m:t>
                          </m:r>
                        </m:sub>
                        <m:sup>
                          <m:r>
                            <a:rPr lang="de-DE" sz="2400" b="0" i="1">
                              <a:latin typeface="Cambria Math" panose="02040503050406030204" pitchFamily="18" charset="0"/>
                            </a:rPr>
                            <m:t>−</m:t>
                          </m:r>
                        </m:sup>
                      </m:sSubSup>
                    </m:oMath>
                  </m:oMathPara>
                </a14:m>
                <a:endParaRPr lang="en-US" sz="2400" dirty="0"/>
              </a:p>
            </p:txBody>
          </p:sp>
        </mc:Choice>
        <mc:Fallback>
          <p:sp>
            <p:nvSpPr>
              <p:cNvPr id="3" name="TextBox 2">
                <a:extLst>
                  <a:ext uri="{FF2B5EF4-FFF2-40B4-BE49-F238E27FC236}">
                    <a16:creationId xmlns:a16="http://schemas.microsoft.com/office/drawing/2014/main" id="{C9EBBE7C-7B0A-4D51-9BC8-FE486FA11630}"/>
                  </a:ext>
                </a:extLst>
              </p:cNvPr>
              <p:cNvSpPr txBox="1">
                <a:spLocks noRot="1" noChangeAspect="1" noMove="1" noResize="1" noEditPoints="1" noAdjustHandles="1" noChangeArrowheads="1" noChangeShapeType="1" noTextEdit="1"/>
              </p:cNvSpPr>
              <p:nvPr/>
            </p:nvSpPr>
            <p:spPr>
              <a:xfrm>
                <a:off x="8248643" y="4378299"/>
                <a:ext cx="2133854" cy="461665"/>
              </a:xfrm>
              <a:prstGeom prst="rect">
                <a:avLst/>
              </a:prstGeom>
              <a:blipFill>
                <a:blip r:embed="rId7"/>
                <a:stretch>
                  <a:fillRect b="-1316"/>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C711AF6-852F-2F64-8E6E-1E0C6BF93B84}"/>
                  </a:ext>
                </a:extLst>
              </p:cNvPr>
              <p:cNvSpPr txBox="1"/>
              <p:nvPr/>
            </p:nvSpPr>
            <p:spPr>
              <a:xfrm>
                <a:off x="4639345" y="1417764"/>
                <a:ext cx="6189708" cy="448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mj-lt"/>
                              <a:ea typeface="Cambria Math" panose="02040503050406030204" pitchFamily="18" charset="0"/>
                            </a:rPr>
                          </m:ctrlPr>
                        </m:sSupPr>
                        <m:e>
                          <m:r>
                            <m:rPr>
                              <m:nor/>
                            </m:rPr>
                            <a:rPr lang="de-DE" sz="2800" b="0" i="0" smtClean="0">
                              <a:latin typeface="+mj-lt"/>
                              <a:ea typeface="Cambria Math" panose="02040503050406030204" pitchFamily="18" charset="0"/>
                            </a:rPr>
                            <m:t>Ca</m:t>
                          </m:r>
                        </m:e>
                        <m:sup>
                          <m:r>
                            <a:rPr lang="de-DE" sz="2800" b="0" i="1" smtClean="0">
                              <a:latin typeface="+mj-lt"/>
                              <a:ea typeface="Cambria Math" panose="02040503050406030204" pitchFamily="18" charset="0"/>
                            </a:rPr>
                            <m:t>2+</m:t>
                          </m:r>
                        </m:sup>
                      </m:sSup>
                      <m:r>
                        <a:rPr lang="de-DE" sz="2800" b="0" i="1" smtClean="0">
                          <a:latin typeface="+mj-lt"/>
                          <a:ea typeface="Cambria Math" panose="02040503050406030204" pitchFamily="18" charset="0"/>
                        </a:rPr>
                        <m:t>+2</m:t>
                      </m:r>
                      <m:sSubSup>
                        <m:sSubSupPr>
                          <m:ctrlPr>
                            <a:rPr lang="de-DE" sz="2800" b="0" i="1" smtClean="0">
                              <a:latin typeface="+mj-lt"/>
                              <a:ea typeface="Cambria Math" panose="02040503050406030204" pitchFamily="18" charset="0"/>
                            </a:rPr>
                          </m:ctrlPr>
                        </m:sSubSupPr>
                        <m:e>
                          <m:r>
                            <m:rPr>
                              <m:nor/>
                            </m:rPr>
                            <a:rPr lang="de-DE" sz="2800" b="0" i="0" smtClean="0">
                              <a:latin typeface="+mj-lt"/>
                              <a:ea typeface="Cambria Math" panose="02040503050406030204" pitchFamily="18" charset="0"/>
                            </a:rPr>
                            <m:t>HCO</m:t>
                          </m:r>
                        </m:e>
                        <m:sub>
                          <m:r>
                            <a:rPr lang="de-DE" sz="2800" b="0" i="1" smtClean="0">
                              <a:latin typeface="+mj-lt"/>
                              <a:ea typeface="Cambria Math" panose="02040503050406030204" pitchFamily="18" charset="0"/>
                            </a:rPr>
                            <m:t>3</m:t>
                          </m:r>
                        </m:sub>
                        <m:sup>
                          <m:r>
                            <a:rPr lang="de-DE" sz="2800" b="0" i="1" smtClean="0">
                              <a:latin typeface="+mj-lt"/>
                              <a:ea typeface="Cambria Math" panose="02040503050406030204" pitchFamily="18" charset="0"/>
                            </a:rPr>
                            <m:t>−</m:t>
                          </m:r>
                        </m:sup>
                      </m:sSubSup>
                      <m:r>
                        <m:rPr>
                          <m:nor/>
                        </m:rPr>
                        <a:rPr lang="de-DE" sz="2800" b="0" i="1" smtClean="0">
                          <a:latin typeface="+mj-lt"/>
                          <a:ea typeface="Cambria Math" panose="02040503050406030204" pitchFamily="18" charset="0"/>
                        </a:rPr>
                        <m:t>  </m:t>
                      </m:r>
                      <m:r>
                        <m:rPr>
                          <m:nor/>
                        </m:rPr>
                        <a:rPr lang="en-US" sz="2800" i="1">
                          <a:latin typeface="+mj-lt"/>
                          <a:ea typeface="Cambria Math" panose="02040503050406030204" pitchFamily="18" charset="0"/>
                        </a:rPr>
                        <m:t>⇌</m:t>
                      </m:r>
                      <m:r>
                        <m:rPr>
                          <m:nor/>
                        </m:rPr>
                        <a:rPr lang="de-DE" sz="2800" b="0" i="1" smtClean="0">
                          <a:latin typeface="+mj-lt"/>
                          <a:ea typeface="Cambria Math" panose="02040503050406030204" pitchFamily="18" charset="0"/>
                        </a:rPr>
                        <m:t> </m:t>
                      </m:r>
                      <m:r>
                        <a:rPr lang="de-DE" sz="2800" b="0" i="1" smtClean="0">
                          <a:latin typeface="+mj-lt"/>
                          <a:ea typeface="Cambria Math" panose="02040503050406030204" pitchFamily="18" charset="0"/>
                        </a:rPr>
                        <m:t> </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CaCO</m:t>
                          </m:r>
                        </m:e>
                        <m:sub>
                          <m:r>
                            <a:rPr lang="de-DE" sz="2800" b="0" i="1" smtClean="0">
                              <a:latin typeface="+mj-lt"/>
                              <a:ea typeface="Cambria Math" panose="02040503050406030204" pitchFamily="18" charset="0"/>
                            </a:rPr>
                            <m:t>3</m:t>
                          </m:r>
                        </m:sub>
                      </m:sSub>
                      <m:r>
                        <a:rPr lang="de-DE" sz="2800" b="0" i="1" smtClean="0">
                          <a:latin typeface="+mj-lt"/>
                          <a:ea typeface="Cambria Math" panose="02040503050406030204" pitchFamily="18" charset="0"/>
                        </a:rPr>
                        <m:t>+</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CO</m:t>
                          </m:r>
                        </m:e>
                        <m:sub>
                          <m:r>
                            <a:rPr lang="de-DE" sz="2800" b="0" i="1" smtClean="0">
                              <a:latin typeface="+mj-lt"/>
                              <a:ea typeface="Cambria Math" panose="02040503050406030204" pitchFamily="18" charset="0"/>
                            </a:rPr>
                            <m:t>2</m:t>
                          </m:r>
                        </m:sub>
                      </m:sSub>
                      <m:r>
                        <a:rPr lang="de-DE" sz="2800" b="0" i="1" smtClean="0">
                          <a:latin typeface="+mj-lt"/>
                          <a:ea typeface="Cambria Math" panose="02040503050406030204" pitchFamily="18" charset="0"/>
                        </a:rPr>
                        <m:t>+</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H</m:t>
                          </m:r>
                        </m:e>
                        <m:sub>
                          <m:r>
                            <a:rPr lang="de-DE" sz="2800" b="0" i="1" smtClean="0">
                              <a:latin typeface="+mj-lt"/>
                              <a:ea typeface="Cambria Math" panose="02040503050406030204" pitchFamily="18" charset="0"/>
                            </a:rPr>
                            <m:t>2</m:t>
                          </m:r>
                        </m:sub>
                      </m:sSub>
                      <m:r>
                        <m:rPr>
                          <m:nor/>
                        </m:rPr>
                        <a:rPr lang="de-DE" sz="2800" b="0" i="0" smtClean="0">
                          <a:latin typeface="+mj-lt"/>
                          <a:ea typeface="Cambria Math" panose="02040503050406030204" pitchFamily="18" charset="0"/>
                        </a:rPr>
                        <m:t>O</m:t>
                      </m:r>
                    </m:oMath>
                  </m:oMathPara>
                </a14:m>
                <a:endParaRPr lang="en-US" sz="2800" i="1" dirty="0">
                  <a:latin typeface="+mj-lt"/>
                  <a:ea typeface="Cambria Math" panose="02040503050406030204" pitchFamily="18" charset="0"/>
                </a:endParaRPr>
              </a:p>
            </p:txBody>
          </p:sp>
        </mc:Choice>
        <mc:Fallback>
          <p:sp>
            <p:nvSpPr>
              <p:cNvPr id="8" name="TextBox 7">
                <a:extLst>
                  <a:ext uri="{FF2B5EF4-FFF2-40B4-BE49-F238E27FC236}">
                    <a16:creationId xmlns:a16="http://schemas.microsoft.com/office/drawing/2014/main" id="{2C711AF6-852F-2F64-8E6E-1E0C6BF93B84}"/>
                  </a:ext>
                </a:extLst>
              </p:cNvPr>
              <p:cNvSpPr txBox="1">
                <a:spLocks noRot="1" noChangeAspect="1" noMove="1" noResize="1" noEditPoints="1" noAdjustHandles="1" noChangeArrowheads="1" noChangeShapeType="1" noTextEdit="1"/>
              </p:cNvSpPr>
              <p:nvPr/>
            </p:nvSpPr>
            <p:spPr>
              <a:xfrm>
                <a:off x="4639345" y="1417764"/>
                <a:ext cx="6189708" cy="448521"/>
              </a:xfrm>
              <a:prstGeom prst="rect">
                <a:avLst/>
              </a:prstGeom>
              <a:blipFill>
                <a:blip r:embed="rId8"/>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3812512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89745-CA3E-C243-799D-C36EF8A95F6F}"/>
            </a:ext>
          </a:extLst>
        </p:cNvPr>
        <p:cNvGrpSpPr/>
        <p:nvPr/>
      </p:nvGrpSpPr>
      <p:grpSpPr>
        <a:xfrm>
          <a:off x="0" y="0"/>
          <a:ext cx="0" cy="0"/>
          <a:chOff x="0" y="0"/>
          <a:chExt cx="0" cy="0"/>
        </a:xfrm>
      </p:grpSpPr>
      <p:sp>
        <p:nvSpPr>
          <p:cNvPr id="16" name="Arrow: Left-Right-Up 15">
            <a:extLst>
              <a:ext uri="{FF2B5EF4-FFF2-40B4-BE49-F238E27FC236}">
                <a16:creationId xmlns:a16="http://schemas.microsoft.com/office/drawing/2014/main" id="{7963C5B1-6657-4F2D-D9B7-D3F211618E0A}"/>
              </a:ext>
            </a:extLst>
          </p:cNvPr>
          <p:cNvSpPr/>
          <p:nvPr/>
        </p:nvSpPr>
        <p:spPr>
          <a:xfrm>
            <a:off x="6922288" y="3939682"/>
            <a:ext cx="1347537" cy="877234"/>
          </a:xfrm>
          <a:prstGeom prst="leftRightUp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AD46C562-CE61-FCAA-B5C6-0BF15D3E59C2}"/>
              </a:ext>
            </a:extLst>
          </p:cNvPr>
          <p:cNvSpPr>
            <a:spLocks noGrp="1"/>
          </p:cNvSpPr>
          <p:nvPr>
            <p:ph type="title"/>
          </p:nvPr>
        </p:nvSpPr>
        <p:spPr/>
        <p:txBody>
          <a:bodyPr>
            <a:normAutofit fontScale="90000"/>
          </a:bodyPr>
          <a:lstStyle/>
          <a:p>
            <a:r>
              <a:rPr lang="en-GB" dirty="0"/>
              <a:t>Solution geochemistry</a:t>
            </a:r>
            <a:endParaRPr lang="LID4096" dirty="0"/>
          </a:p>
        </p:txBody>
      </p:sp>
      <p:pic>
        <p:nvPicPr>
          <p:cNvPr id="5" name="Picture 4">
            <a:extLst>
              <a:ext uri="{FF2B5EF4-FFF2-40B4-BE49-F238E27FC236}">
                <a16:creationId xmlns:a16="http://schemas.microsoft.com/office/drawing/2014/main" id="{12A89256-FA06-4890-8EAA-B2FF9B4CE4A8}"/>
              </a:ext>
            </a:extLst>
          </p:cNvPr>
          <p:cNvPicPr>
            <a:picLocks noChangeAspect="1"/>
          </p:cNvPicPr>
          <p:nvPr/>
        </p:nvPicPr>
        <p:blipFill rotWithShape="1">
          <a:blip r:embed="rId2"/>
          <a:srcRect l="5080" r="37412"/>
          <a:stretch/>
        </p:blipFill>
        <p:spPr>
          <a:xfrm>
            <a:off x="271403" y="1744578"/>
            <a:ext cx="3479220" cy="3678027"/>
          </a:xfrm>
          <a:prstGeom prst="rect">
            <a:avLst/>
          </a:prstGeom>
        </p:spPr>
      </p:pic>
      <p:cxnSp>
        <p:nvCxnSpPr>
          <p:cNvPr id="6" name="Straight Arrow Connector 5">
            <a:extLst>
              <a:ext uri="{FF2B5EF4-FFF2-40B4-BE49-F238E27FC236}">
                <a16:creationId xmlns:a16="http://schemas.microsoft.com/office/drawing/2014/main" id="{112F7C78-0042-49BF-98AC-874489D9B392}"/>
              </a:ext>
            </a:extLst>
          </p:cNvPr>
          <p:cNvCxnSpPr/>
          <p:nvPr/>
        </p:nvCxnSpPr>
        <p:spPr>
          <a:xfrm>
            <a:off x="7212328" y="2853729"/>
            <a:ext cx="554637"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06762495-5316-43A4-9BE6-D5BB12F39667}"/>
              </a:ext>
            </a:extLst>
          </p:cNvPr>
          <p:cNvSpPr txBox="1"/>
          <p:nvPr/>
        </p:nvSpPr>
        <p:spPr>
          <a:xfrm>
            <a:off x="5390327" y="2913932"/>
            <a:ext cx="919995" cy="369332"/>
          </a:xfrm>
          <a:prstGeom prst="rect">
            <a:avLst/>
          </a:prstGeom>
          <a:solidFill>
            <a:schemeClr val="accent2">
              <a:lumMod val="20000"/>
              <a:lumOff val="80000"/>
            </a:schemeClr>
          </a:solidFill>
        </p:spPr>
        <p:txBody>
          <a:bodyPr wrap="none" rtlCol="0">
            <a:spAutoFit/>
          </a:bodyPr>
          <a:lstStyle/>
          <a:p>
            <a:r>
              <a:rPr lang="de-DE" dirty="0"/>
              <a:t>pCO</a:t>
            </a:r>
            <a:r>
              <a:rPr lang="de-DE" baseline="-25000" dirty="0"/>
              <a:t>2</a:t>
            </a:r>
            <a:r>
              <a:rPr lang="de-DE" dirty="0"/>
              <a:t> ↑</a:t>
            </a:r>
            <a:endParaRPr lang="en-US" dirty="0"/>
          </a:p>
        </p:txBody>
      </p:sp>
      <p:sp>
        <p:nvSpPr>
          <p:cNvPr id="12" name="Arrow: Right 11">
            <a:extLst>
              <a:ext uri="{FF2B5EF4-FFF2-40B4-BE49-F238E27FC236}">
                <a16:creationId xmlns:a16="http://schemas.microsoft.com/office/drawing/2014/main" id="{7C9E6B38-76D7-4E2F-B9BD-0AC460CC4B36}"/>
              </a:ext>
            </a:extLst>
          </p:cNvPr>
          <p:cNvSpPr/>
          <p:nvPr/>
        </p:nvSpPr>
        <p:spPr>
          <a:xfrm>
            <a:off x="7366632" y="4235348"/>
            <a:ext cx="975096" cy="742218"/>
          </a:xfrm>
          <a:prstGeom prst="rightArrow">
            <a:avLst>
              <a:gd name="adj1" fmla="val 50000"/>
              <a:gd name="adj2" fmla="val 557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F07092-E85F-47B0-88F4-430177FB3758}"/>
              </a:ext>
            </a:extLst>
          </p:cNvPr>
          <p:cNvSpPr/>
          <p:nvPr/>
        </p:nvSpPr>
        <p:spPr>
          <a:xfrm>
            <a:off x="7366733" y="3935931"/>
            <a:ext cx="437566" cy="7934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362DFFB-6901-4215-819A-0F3B40B07B0F}"/>
              </a:ext>
            </a:extLst>
          </p:cNvPr>
          <p:cNvCxnSpPr/>
          <p:nvPr/>
        </p:nvCxnSpPr>
        <p:spPr>
          <a:xfrm>
            <a:off x="7212328" y="3436748"/>
            <a:ext cx="554637"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23" name="TextBox 22">
            <a:extLst>
              <a:ext uri="{FF2B5EF4-FFF2-40B4-BE49-F238E27FC236}">
                <a16:creationId xmlns:a16="http://schemas.microsoft.com/office/drawing/2014/main" id="{CEC3277C-9FCE-4D0B-82D6-5A4F29DC7F1F}"/>
              </a:ext>
            </a:extLst>
          </p:cNvPr>
          <p:cNvSpPr txBox="1"/>
          <p:nvPr/>
        </p:nvSpPr>
        <p:spPr>
          <a:xfrm>
            <a:off x="8105033" y="5284308"/>
            <a:ext cx="2150653" cy="369332"/>
          </a:xfrm>
          <a:prstGeom prst="rect">
            <a:avLst/>
          </a:prstGeom>
          <a:solidFill>
            <a:schemeClr val="accent2">
              <a:lumMod val="20000"/>
              <a:lumOff val="80000"/>
            </a:schemeClr>
          </a:solidFill>
        </p:spPr>
        <p:txBody>
          <a:bodyPr wrap="none" rtlCol="0">
            <a:spAutoFit/>
          </a:bodyPr>
          <a:lstStyle>
            <a:defPPr>
              <a:defRPr lang="en-US"/>
            </a:defPPr>
          </a:lstStyle>
          <a:p>
            <a:r>
              <a:rPr lang="de-DE" dirty="0"/>
              <a:t>Calcite dissolution ↑</a:t>
            </a:r>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05B100C-79A6-ED1E-0CA2-A495350824AB}"/>
                  </a:ext>
                </a:extLst>
              </p:cNvPr>
              <p:cNvSpPr txBox="1"/>
              <p:nvPr/>
            </p:nvSpPr>
            <p:spPr>
              <a:xfrm>
                <a:off x="6458401" y="2848133"/>
                <a:ext cx="2551596" cy="461665"/>
              </a:xfrm>
              <a:prstGeom prst="rect">
                <a:avLst/>
              </a:prstGeom>
              <a:noFill/>
            </p:spPr>
            <p:txBody>
              <a:bodyPr wrap="none" rtlCol="0">
                <a:spAutoFit/>
              </a:bodyPr>
              <a:lstStyle/>
              <a:p>
                <a:r>
                  <a:rPr lang="de-DE" sz="2400" dirty="0"/>
                  <a:t>CO</a:t>
                </a:r>
                <a:r>
                  <a:rPr lang="de-DE" sz="2400" baseline="-25000" dirty="0"/>
                  <a:t>2</a:t>
                </a:r>
                <a:r>
                  <a:rPr lang="de-DE" sz="2400" dirty="0"/>
                  <a:t> (g) </a:t>
                </a:r>
                <a14:m>
                  <m:oMath xmlns:m="http://schemas.openxmlformats.org/officeDocument/2006/math">
                    <m:r>
                      <m:rPr>
                        <m:nor/>
                      </m:rPr>
                      <a:rPr lang="en-US" sz="2400" smtClean="0"/>
                      <m:t>⇌</m:t>
                    </m:r>
                  </m:oMath>
                </a14:m>
                <a:r>
                  <a:rPr lang="de-DE" sz="2400" dirty="0"/>
                  <a:t> CO</a:t>
                </a:r>
                <a:r>
                  <a:rPr lang="de-DE" sz="2400" baseline="-25000" dirty="0"/>
                  <a:t>2</a:t>
                </a:r>
                <a:r>
                  <a:rPr lang="de-DE" sz="2400" dirty="0"/>
                  <a:t> (aq) </a:t>
                </a:r>
                <a:endParaRPr lang="en-US" sz="2400" dirty="0"/>
              </a:p>
            </p:txBody>
          </p:sp>
        </mc:Choice>
        <mc:Fallback>
          <p:sp>
            <p:nvSpPr>
              <p:cNvPr id="3" name="TextBox 2">
                <a:extLst>
                  <a:ext uri="{FF2B5EF4-FFF2-40B4-BE49-F238E27FC236}">
                    <a16:creationId xmlns:a16="http://schemas.microsoft.com/office/drawing/2014/main" id="{805B100C-79A6-ED1E-0CA2-A495350824AB}"/>
                  </a:ext>
                </a:extLst>
              </p:cNvPr>
              <p:cNvSpPr txBox="1">
                <a:spLocks noRot="1" noChangeAspect="1" noMove="1" noResize="1" noEditPoints="1" noAdjustHandles="1" noChangeArrowheads="1" noChangeShapeType="1" noTextEdit="1"/>
              </p:cNvSpPr>
              <p:nvPr/>
            </p:nvSpPr>
            <p:spPr>
              <a:xfrm>
                <a:off x="6458401" y="2848133"/>
                <a:ext cx="2551596" cy="461665"/>
              </a:xfrm>
              <a:prstGeom prst="rect">
                <a:avLst/>
              </a:prstGeom>
              <a:blipFill>
                <a:blip r:embed="rId3"/>
                <a:stretch>
                  <a:fillRect l="-3580" t="-10526" r="-8592" b="-28947"/>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A7DE8CB-ACDC-99BC-97B4-5776F250351B}"/>
                  </a:ext>
                </a:extLst>
              </p:cNvPr>
              <p:cNvSpPr txBox="1"/>
              <p:nvPr/>
            </p:nvSpPr>
            <p:spPr>
              <a:xfrm>
                <a:off x="5720565" y="3380913"/>
                <a:ext cx="3953326" cy="501227"/>
              </a:xfrm>
              <a:prstGeom prst="rect">
                <a:avLst/>
              </a:prstGeom>
              <a:noFill/>
            </p:spPr>
            <p:txBody>
              <a:bodyPr wrap="none" rtlCol="0">
                <a:spAutoFit/>
              </a:bodyPr>
              <a:lstStyle/>
              <a:p>
                <a:r>
                  <a:rPr lang="de-DE" sz="2400" dirty="0"/>
                  <a:t>CO</a:t>
                </a:r>
                <a:r>
                  <a:rPr lang="de-DE" sz="2400" baseline="-25000" dirty="0"/>
                  <a:t>2</a:t>
                </a:r>
                <a:r>
                  <a:rPr lang="de-DE" sz="2400" dirty="0"/>
                  <a:t> (g) + H</a:t>
                </a:r>
                <a:r>
                  <a:rPr lang="de-DE" sz="2400" baseline="-25000" dirty="0"/>
                  <a:t>2</a:t>
                </a:r>
                <a:r>
                  <a:rPr lang="de-DE" sz="2400" dirty="0"/>
                  <a:t>O </a:t>
                </a:r>
                <a14:m>
                  <m:oMath xmlns:m="http://schemas.openxmlformats.org/officeDocument/2006/math">
                    <m:r>
                      <m:rPr>
                        <m:nor/>
                      </m:rPr>
                      <a:rPr lang="en-US" sz="2400" smtClean="0"/>
                      <m:t>⇌</m:t>
                    </m:r>
                  </m:oMath>
                </a14:m>
                <a:r>
                  <a:rPr lang="de-DE" sz="2400" dirty="0"/>
                  <a:t> </a:t>
                </a:r>
                <a14:m>
                  <m:oMath xmlns:m="http://schemas.openxmlformats.org/officeDocument/2006/math">
                    <m:sSubSup>
                      <m:sSubSupPr>
                        <m:ctrlPr>
                          <a:rPr lang="de-DE" sz="2400" i="1">
                            <a:latin typeface="Cambria Math" panose="02040503050406030204" pitchFamily="18" charset="0"/>
                          </a:rPr>
                        </m:ctrlPr>
                      </m:sSubSupPr>
                      <m:e>
                        <m:r>
                          <m:rPr>
                            <m:nor/>
                          </m:rPr>
                          <a:rPr lang="de-DE" sz="2400" b="0" i="0"/>
                          <m:t>H</m:t>
                        </m:r>
                        <m:r>
                          <m:rPr>
                            <m:nor/>
                          </m:rPr>
                          <a:rPr lang="de-DE" sz="2400" b="0" i="0" baseline="-25000" smtClean="0"/>
                          <m:t>2</m:t>
                        </m:r>
                        <m:r>
                          <m:rPr>
                            <m:nor/>
                          </m:rPr>
                          <a:rPr lang="de-DE" sz="2400" b="0" i="0"/>
                          <m:t>CO</m:t>
                        </m:r>
                      </m:e>
                      <m:sub>
                        <m:r>
                          <a:rPr lang="de-DE" sz="2400" b="0" i="0">
                            <a:latin typeface="Cambria Math" panose="02040503050406030204" pitchFamily="18" charset="0"/>
                          </a:rPr>
                          <m:t>3</m:t>
                        </m:r>
                      </m:sub>
                      <m:sup/>
                    </m:sSubSup>
                  </m:oMath>
                </a14:m>
                <a:r>
                  <a:rPr lang="de-DE" sz="2400" dirty="0"/>
                  <a:t> (aq) </a:t>
                </a:r>
                <a:endParaRPr lang="en-US" sz="2400" dirty="0"/>
              </a:p>
            </p:txBody>
          </p:sp>
        </mc:Choice>
        <mc:Fallback>
          <p:sp>
            <p:nvSpPr>
              <p:cNvPr id="7" name="TextBox 6">
                <a:extLst>
                  <a:ext uri="{FF2B5EF4-FFF2-40B4-BE49-F238E27FC236}">
                    <a16:creationId xmlns:a16="http://schemas.microsoft.com/office/drawing/2014/main" id="{4A7DE8CB-ACDC-99BC-97B4-5776F250351B}"/>
                  </a:ext>
                </a:extLst>
              </p:cNvPr>
              <p:cNvSpPr txBox="1">
                <a:spLocks noRot="1" noChangeAspect="1" noMove="1" noResize="1" noEditPoints="1" noAdjustHandles="1" noChangeArrowheads="1" noChangeShapeType="1" noTextEdit="1"/>
              </p:cNvSpPr>
              <p:nvPr/>
            </p:nvSpPr>
            <p:spPr>
              <a:xfrm>
                <a:off x="5720565" y="3380913"/>
                <a:ext cx="3953326" cy="501227"/>
              </a:xfrm>
              <a:prstGeom prst="rect">
                <a:avLst/>
              </a:prstGeom>
              <a:blipFill>
                <a:blip r:embed="rId4"/>
                <a:stretch>
                  <a:fillRect l="-2311" t="-1220" r="-2157" b="-28049"/>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ED2B65E-6E36-FDED-144E-1D7D52CDE9A9}"/>
                  </a:ext>
                </a:extLst>
              </p:cNvPr>
              <p:cNvSpPr txBox="1"/>
              <p:nvPr/>
            </p:nvSpPr>
            <p:spPr>
              <a:xfrm>
                <a:off x="4501202" y="4359650"/>
                <a:ext cx="2421086" cy="510524"/>
              </a:xfrm>
              <a:prstGeom prst="rect">
                <a:avLst/>
              </a:prstGeom>
              <a:noFill/>
            </p:spPr>
            <p:txBody>
              <a:bodyPr wrap="square" rtlCol="0">
                <a:spAutoFit/>
              </a:bodyPr>
              <a:lstStyle/>
              <a:p>
                <a:r>
                  <a:rPr lang="de-DE" sz="2400" dirty="0"/>
                  <a:t>CaCO</a:t>
                </a:r>
                <a:r>
                  <a:rPr lang="de-DE" sz="2400" baseline="-25000" dirty="0"/>
                  <a:t>3</a:t>
                </a:r>
                <a:r>
                  <a:rPr lang="de-DE" sz="2400" dirty="0"/>
                  <a:t> + </a:t>
                </a:r>
                <a14:m>
                  <m:oMath xmlns:m="http://schemas.openxmlformats.org/officeDocument/2006/math">
                    <m:sSubSup>
                      <m:sSubSupPr>
                        <m:ctrlPr>
                          <a:rPr lang="de-DE" sz="2400" i="1"/>
                        </m:ctrlPr>
                      </m:sSubSupPr>
                      <m:e>
                        <m:r>
                          <m:rPr>
                            <m:nor/>
                          </m:rPr>
                          <a:rPr lang="de-DE" sz="2400" b="0" i="0"/>
                          <m:t>H</m:t>
                        </m:r>
                        <m:r>
                          <m:rPr>
                            <m:nor/>
                          </m:rPr>
                          <a:rPr lang="de-DE" sz="2400" b="0" i="0" baseline="-25000"/>
                          <m:t>2</m:t>
                        </m:r>
                        <m:r>
                          <m:rPr>
                            <m:nor/>
                          </m:rPr>
                          <a:rPr lang="de-DE" sz="2400" b="0" i="0"/>
                          <m:t>CO</m:t>
                        </m:r>
                      </m:e>
                      <m:sub>
                        <m:r>
                          <a:rPr lang="de-DE" sz="2400" b="0" i="1" smtClean="0"/>
                          <m:t>3</m:t>
                        </m:r>
                      </m:sub>
                      <m:sup/>
                    </m:sSubSup>
                  </m:oMath>
                </a14:m>
                <a:endParaRPr lang="en-US" sz="2400" dirty="0"/>
              </a:p>
            </p:txBody>
          </p:sp>
        </mc:Choice>
        <mc:Fallback>
          <p:sp>
            <p:nvSpPr>
              <p:cNvPr id="9" name="TextBox 8">
                <a:extLst>
                  <a:ext uri="{FF2B5EF4-FFF2-40B4-BE49-F238E27FC236}">
                    <a16:creationId xmlns:a16="http://schemas.microsoft.com/office/drawing/2014/main" id="{4ED2B65E-6E36-FDED-144E-1D7D52CDE9A9}"/>
                  </a:ext>
                </a:extLst>
              </p:cNvPr>
              <p:cNvSpPr txBox="1">
                <a:spLocks noRot="1" noChangeAspect="1" noMove="1" noResize="1" noEditPoints="1" noAdjustHandles="1" noChangeArrowheads="1" noChangeShapeType="1" noTextEdit="1"/>
              </p:cNvSpPr>
              <p:nvPr/>
            </p:nvSpPr>
            <p:spPr>
              <a:xfrm>
                <a:off x="4501202" y="4359650"/>
                <a:ext cx="2421086" cy="510524"/>
              </a:xfrm>
              <a:prstGeom prst="rect">
                <a:avLst/>
              </a:prstGeom>
              <a:blipFill>
                <a:blip r:embed="rId5"/>
                <a:stretch>
                  <a:fillRect l="-3769" b="-26190"/>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806150D-5171-81F0-543F-2ADFA0BA7B1A}"/>
                  </a:ext>
                </a:extLst>
              </p:cNvPr>
              <p:cNvSpPr txBox="1"/>
              <p:nvPr/>
            </p:nvSpPr>
            <p:spPr>
              <a:xfrm>
                <a:off x="8248643" y="4378299"/>
                <a:ext cx="21338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de-DE" sz="2400" i="0" smtClean="0"/>
                        <m:t>Ca</m:t>
                      </m:r>
                      <m:r>
                        <m:rPr>
                          <m:nor/>
                        </m:rPr>
                        <a:rPr lang="de-DE" sz="2400" i="0" baseline="30000" smtClean="0"/>
                        <m:t>2+</m:t>
                      </m:r>
                      <m:r>
                        <m:rPr>
                          <m:nor/>
                        </m:rPr>
                        <a:rPr lang="de-DE" sz="2400" i="0" smtClean="0"/>
                        <m:t> + </m:t>
                      </m:r>
                      <m:r>
                        <a:rPr lang="de-DE" sz="2400" b="0" i="1">
                          <a:latin typeface="Cambria Math" panose="02040503050406030204" pitchFamily="18" charset="0"/>
                        </a:rPr>
                        <m:t>2</m:t>
                      </m:r>
                      <m:sSubSup>
                        <m:sSubSupPr>
                          <m:ctrlPr>
                            <a:rPr lang="de-DE" sz="2400" i="1">
                              <a:latin typeface="Cambria Math" panose="02040503050406030204" pitchFamily="18" charset="0"/>
                            </a:rPr>
                          </m:ctrlPr>
                        </m:sSubSupPr>
                        <m:e>
                          <m:r>
                            <m:rPr>
                              <m:nor/>
                            </m:rPr>
                            <a:rPr lang="de-DE" sz="2400" b="0" i="0"/>
                            <m:t>HCO</m:t>
                          </m:r>
                        </m:e>
                        <m:sub>
                          <m:r>
                            <a:rPr lang="de-DE" sz="2400" b="0" i="1">
                              <a:latin typeface="Cambria Math" panose="02040503050406030204" pitchFamily="18" charset="0"/>
                            </a:rPr>
                            <m:t>3</m:t>
                          </m:r>
                        </m:sub>
                        <m:sup>
                          <m:r>
                            <a:rPr lang="de-DE" sz="2400" b="0" i="1">
                              <a:latin typeface="Cambria Math" panose="02040503050406030204" pitchFamily="18" charset="0"/>
                            </a:rPr>
                            <m:t>−</m:t>
                          </m:r>
                        </m:sup>
                      </m:sSubSup>
                    </m:oMath>
                  </m:oMathPara>
                </a14:m>
                <a:endParaRPr lang="en-US" sz="2400" dirty="0"/>
              </a:p>
            </p:txBody>
          </p:sp>
        </mc:Choice>
        <mc:Fallback>
          <p:sp>
            <p:nvSpPr>
              <p:cNvPr id="10" name="TextBox 9">
                <a:extLst>
                  <a:ext uri="{FF2B5EF4-FFF2-40B4-BE49-F238E27FC236}">
                    <a16:creationId xmlns:a16="http://schemas.microsoft.com/office/drawing/2014/main" id="{A806150D-5171-81F0-543F-2ADFA0BA7B1A}"/>
                  </a:ext>
                </a:extLst>
              </p:cNvPr>
              <p:cNvSpPr txBox="1">
                <a:spLocks noRot="1" noChangeAspect="1" noMove="1" noResize="1" noEditPoints="1" noAdjustHandles="1" noChangeArrowheads="1" noChangeShapeType="1" noTextEdit="1"/>
              </p:cNvSpPr>
              <p:nvPr/>
            </p:nvSpPr>
            <p:spPr>
              <a:xfrm>
                <a:off x="8248643" y="4378299"/>
                <a:ext cx="2133854" cy="461665"/>
              </a:xfrm>
              <a:prstGeom prst="rect">
                <a:avLst/>
              </a:prstGeom>
              <a:blipFill>
                <a:blip r:embed="rId6"/>
                <a:stretch>
                  <a:fillRect b="-1316"/>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122CDF9-A381-D11B-FF40-B6D2822FA057}"/>
                  </a:ext>
                </a:extLst>
              </p:cNvPr>
              <p:cNvSpPr txBox="1"/>
              <p:nvPr/>
            </p:nvSpPr>
            <p:spPr>
              <a:xfrm>
                <a:off x="4639345" y="1417764"/>
                <a:ext cx="6189708" cy="448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mj-lt"/>
                              <a:ea typeface="Cambria Math" panose="02040503050406030204" pitchFamily="18" charset="0"/>
                            </a:rPr>
                          </m:ctrlPr>
                        </m:sSupPr>
                        <m:e>
                          <m:r>
                            <m:rPr>
                              <m:nor/>
                            </m:rPr>
                            <a:rPr lang="de-DE" sz="2800" b="0" i="0" smtClean="0">
                              <a:latin typeface="+mj-lt"/>
                              <a:ea typeface="Cambria Math" panose="02040503050406030204" pitchFamily="18" charset="0"/>
                            </a:rPr>
                            <m:t>Ca</m:t>
                          </m:r>
                        </m:e>
                        <m:sup>
                          <m:r>
                            <a:rPr lang="de-DE" sz="2800" b="0" i="1" smtClean="0">
                              <a:latin typeface="+mj-lt"/>
                              <a:ea typeface="Cambria Math" panose="02040503050406030204" pitchFamily="18" charset="0"/>
                            </a:rPr>
                            <m:t>2+</m:t>
                          </m:r>
                        </m:sup>
                      </m:sSup>
                      <m:r>
                        <a:rPr lang="de-DE" sz="2800" b="0" i="1" smtClean="0">
                          <a:latin typeface="+mj-lt"/>
                          <a:ea typeface="Cambria Math" panose="02040503050406030204" pitchFamily="18" charset="0"/>
                        </a:rPr>
                        <m:t>+2</m:t>
                      </m:r>
                      <m:sSubSup>
                        <m:sSubSupPr>
                          <m:ctrlPr>
                            <a:rPr lang="de-DE" sz="2800" b="0" i="1" smtClean="0">
                              <a:latin typeface="+mj-lt"/>
                              <a:ea typeface="Cambria Math" panose="02040503050406030204" pitchFamily="18" charset="0"/>
                            </a:rPr>
                          </m:ctrlPr>
                        </m:sSubSupPr>
                        <m:e>
                          <m:r>
                            <m:rPr>
                              <m:nor/>
                            </m:rPr>
                            <a:rPr lang="de-DE" sz="2800" b="0" i="0" smtClean="0">
                              <a:latin typeface="+mj-lt"/>
                              <a:ea typeface="Cambria Math" panose="02040503050406030204" pitchFamily="18" charset="0"/>
                            </a:rPr>
                            <m:t>HCO</m:t>
                          </m:r>
                        </m:e>
                        <m:sub>
                          <m:r>
                            <a:rPr lang="de-DE" sz="2800" b="0" i="1" smtClean="0">
                              <a:latin typeface="+mj-lt"/>
                              <a:ea typeface="Cambria Math" panose="02040503050406030204" pitchFamily="18" charset="0"/>
                            </a:rPr>
                            <m:t>3</m:t>
                          </m:r>
                        </m:sub>
                        <m:sup>
                          <m:r>
                            <a:rPr lang="de-DE" sz="2800" b="0" i="1" smtClean="0">
                              <a:latin typeface="+mj-lt"/>
                              <a:ea typeface="Cambria Math" panose="02040503050406030204" pitchFamily="18" charset="0"/>
                            </a:rPr>
                            <m:t>−</m:t>
                          </m:r>
                        </m:sup>
                      </m:sSubSup>
                      <m:r>
                        <m:rPr>
                          <m:nor/>
                        </m:rPr>
                        <a:rPr lang="de-DE" sz="2800" b="0" i="1" smtClean="0">
                          <a:latin typeface="+mj-lt"/>
                          <a:ea typeface="Cambria Math" panose="02040503050406030204" pitchFamily="18" charset="0"/>
                        </a:rPr>
                        <m:t>  </m:t>
                      </m:r>
                      <m:r>
                        <m:rPr>
                          <m:nor/>
                        </m:rPr>
                        <a:rPr lang="en-US" sz="2800" i="1">
                          <a:latin typeface="+mj-lt"/>
                          <a:ea typeface="Cambria Math" panose="02040503050406030204" pitchFamily="18" charset="0"/>
                        </a:rPr>
                        <m:t>⇌</m:t>
                      </m:r>
                      <m:r>
                        <m:rPr>
                          <m:nor/>
                        </m:rPr>
                        <a:rPr lang="de-DE" sz="2800" b="0" i="1" smtClean="0">
                          <a:latin typeface="+mj-lt"/>
                          <a:ea typeface="Cambria Math" panose="02040503050406030204" pitchFamily="18" charset="0"/>
                        </a:rPr>
                        <m:t> </m:t>
                      </m:r>
                      <m:r>
                        <a:rPr lang="de-DE" sz="2800" b="0" i="1" smtClean="0">
                          <a:latin typeface="+mj-lt"/>
                          <a:ea typeface="Cambria Math" panose="02040503050406030204" pitchFamily="18" charset="0"/>
                        </a:rPr>
                        <m:t> </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CaCO</m:t>
                          </m:r>
                        </m:e>
                        <m:sub>
                          <m:r>
                            <a:rPr lang="de-DE" sz="2800" b="0" i="1" smtClean="0">
                              <a:latin typeface="+mj-lt"/>
                              <a:ea typeface="Cambria Math" panose="02040503050406030204" pitchFamily="18" charset="0"/>
                            </a:rPr>
                            <m:t>3</m:t>
                          </m:r>
                        </m:sub>
                      </m:sSub>
                      <m:r>
                        <a:rPr lang="de-DE" sz="2800" b="0" i="1" smtClean="0">
                          <a:latin typeface="+mj-lt"/>
                          <a:ea typeface="Cambria Math" panose="02040503050406030204" pitchFamily="18" charset="0"/>
                        </a:rPr>
                        <m:t>+</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CO</m:t>
                          </m:r>
                        </m:e>
                        <m:sub>
                          <m:r>
                            <a:rPr lang="de-DE" sz="2800" b="0" i="1" smtClean="0">
                              <a:latin typeface="+mj-lt"/>
                              <a:ea typeface="Cambria Math" panose="02040503050406030204" pitchFamily="18" charset="0"/>
                            </a:rPr>
                            <m:t>2</m:t>
                          </m:r>
                        </m:sub>
                      </m:sSub>
                      <m:r>
                        <a:rPr lang="de-DE" sz="2800" b="0" i="1" smtClean="0">
                          <a:latin typeface="+mj-lt"/>
                          <a:ea typeface="Cambria Math" panose="02040503050406030204" pitchFamily="18" charset="0"/>
                        </a:rPr>
                        <m:t>+</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H</m:t>
                          </m:r>
                        </m:e>
                        <m:sub>
                          <m:r>
                            <a:rPr lang="de-DE" sz="2800" b="0" i="1" smtClean="0">
                              <a:latin typeface="+mj-lt"/>
                              <a:ea typeface="Cambria Math" panose="02040503050406030204" pitchFamily="18" charset="0"/>
                            </a:rPr>
                            <m:t>2</m:t>
                          </m:r>
                        </m:sub>
                      </m:sSub>
                      <m:r>
                        <m:rPr>
                          <m:nor/>
                        </m:rPr>
                        <a:rPr lang="de-DE" sz="2800" b="0" i="0" smtClean="0">
                          <a:latin typeface="+mj-lt"/>
                          <a:ea typeface="Cambria Math" panose="02040503050406030204" pitchFamily="18" charset="0"/>
                        </a:rPr>
                        <m:t>O</m:t>
                      </m:r>
                    </m:oMath>
                  </m:oMathPara>
                </a14:m>
                <a:endParaRPr lang="en-US" sz="2800" i="1" dirty="0">
                  <a:latin typeface="+mj-lt"/>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A122CDF9-A381-D11B-FF40-B6D2822FA057}"/>
                  </a:ext>
                </a:extLst>
              </p:cNvPr>
              <p:cNvSpPr txBox="1">
                <a:spLocks noRot="1" noChangeAspect="1" noMove="1" noResize="1" noEditPoints="1" noAdjustHandles="1" noChangeArrowheads="1" noChangeShapeType="1" noTextEdit="1"/>
              </p:cNvSpPr>
              <p:nvPr/>
            </p:nvSpPr>
            <p:spPr>
              <a:xfrm>
                <a:off x="4639345" y="1417764"/>
                <a:ext cx="6189708" cy="448521"/>
              </a:xfrm>
              <a:prstGeom prst="rect">
                <a:avLst/>
              </a:prstGeom>
              <a:blipFill>
                <a:blip r:embed="rId7"/>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19992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89745-CA3E-C243-799D-C36EF8A95F6F}"/>
            </a:ext>
          </a:extLst>
        </p:cNvPr>
        <p:cNvGrpSpPr/>
        <p:nvPr/>
      </p:nvGrpSpPr>
      <p:grpSpPr>
        <a:xfrm>
          <a:off x="0" y="0"/>
          <a:ext cx="0" cy="0"/>
          <a:chOff x="0" y="0"/>
          <a:chExt cx="0" cy="0"/>
        </a:xfrm>
      </p:grpSpPr>
      <p:sp>
        <p:nvSpPr>
          <p:cNvPr id="14" name="Arrow: Left-Right-Up 13">
            <a:extLst>
              <a:ext uri="{FF2B5EF4-FFF2-40B4-BE49-F238E27FC236}">
                <a16:creationId xmlns:a16="http://schemas.microsoft.com/office/drawing/2014/main" id="{D6F167A3-DAE8-E18C-E698-3DB0BA5BAD25}"/>
              </a:ext>
            </a:extLst>
          </p:cNvPr>
          <p:cNvSpPr/>
          <p:nvPr/>
        </p:nvSpPr>
        <p:spPr>
          <a:xfrm>
            <a:off x="6922288" y="3939682"/>
            <a:ext cx="1347537" cy="877234"/>
          </a:xfrm>
          <a:prstGeom prst="leftRightUp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AD46C562-CE61-FCAA-B5C6-0BF15D3E59C2}"/>
              </a:ext>
            </a:extLst>
          </p:cNvPr>
          <p:cNvSpPr>
            <a:spLocks noGrp="1"/>
          </p:cNvSpPr>
          <p:nvPr>
            <p:ph type="title"/>
          </p:nvPr>
        </p:nvSpPr>
        <p:spPr/>
        <p:txBody>
          <a:bodyPr>
            <a:normAutofit fontScale="90000"/>
          </a:bodyPr>
          <a:lstStyle/>
          <a:p>
            <a:r>
              <a:rPr lang="en-GB" dirty="0"/>
              <a:t>Solution geochemistry</a:t>
            </a:r>
            <a:endParaRPr lang="LID4096" dirty="0"/>
          </a:p>
        </p:txBody>
      </p:sp>
      <p:pic>
        <p:nvPicPr>
          <p:cNvPr id="5" name="Picture 4">
            <a:extLst>
              <a:ext uri="{FF2B5EF4-FFF2-40B4-BE49-F238E27FC236}">
                <a16:creationId xmlns:a16="http://schemas.microsoft.com/office/drawing/2014/main" id="{12A89256-FA06-4890-8EAA-B2FF9B4CE4A8}"/>
              </a:ext>
            </a:extLst>
          </p:cNvPr>
          <p:cNvPicPr>
            <a:picLocks noChangeAspect="1"/>
          </p:cNvPicPr>
          <p:nvPr/>
        </p:nvPicPr>
        <p:blipFill rotWithShape="1">
          <a:blip r:embed="rId2"/>
          <a:srcRect l="5080" r="37412"/>
          <a:stretch/>
        </p:blipFill>
        <p:spPr>
          <a:xfrm>
            <a:off x="271403" y="1744578"/>
            <a:ext cx="3479220" cy="3678027"/>
          </a:xfrm>
          <a:prstGeom prst="rect">
            <a:avLst/>
          </a:prstGeom>
        </p:spPr>
      </p:pic>
      <p:cxnSp>
        <p:nvCxnSpPr>
          <p:cNvPr id="6" name="Straight Arrow Connector 5">
            <a:extLst>
              <a:ext uri="{FF2B5EF4-FFF2-40B4-BE49-F238E27FC236}">
                <a16:creationId xmlns:a16="http://schemas.microsoft.com/office/drawing/2014/main" id="{112F7C78-0042-49BF-98AC-874489D9B392}"/>
              </a:ext>
            </a:extLst>
          </p:cNvPr>
          <p:cNvCxnSpPr>
            <a:cxnSpLocks/>
          </p:cNvCxnSpPr>
          <p:nvPr/>
        </p:nvCxnSpPr>
        <p:spPr>
          <a:xfrm flipH="1">
            <a:off x="7212328" y="2853729"/>
            <a:ext cx="554637"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06762495-5316-43A4-9BE6-D5BB12F39667}"/>
              </a:ext>
            </a:extLst>
          </p:cNvPr>
          <p:cNvSpPr txBox="1"/>
          <p:nvPr/>
        </p:nvSpPr>
        <p:spPr>
          <a:xfrm>
            <a:off x="4183900" y="2688352"/>
            <a:ext cx="2062937" cy="646331"/>
          </a:xfrm>
          <a:prstGeom prst="rect">
            <a:avLst/>
          </a:prstGeom>
          <a:solidFill>
            <a:schemeClr val="accent2">
              <a:lumMod val="20000"/>
              <a:lumOff val="80000"/>
            </a:schemeClr>
          </a:solidFill>
        </p:spPr>
        <p:txBody>
          <a:bodyPr wrap="none" rtlCol="0">
            <a:spAutoFit/>
          </a:bodyPr>
          <a:lstStyle/>
          <a:p>
            <a:pPr algn="ctr"/>
            <a:r>
              <a:rPr lang="de-DE" dirty="0"/>
              <a:t>Exposure to cave air</a:t>
            </a:r>
          </a:p>
          <a:p>
            <a:pPr algn="ctr"/>
            <a:r>
              <a:rPr lang="de-DE" dirty="0"/>
              <a:t>pCO</a:t>
            </a:r>
            <a:r>
              <a:rPr lang="de-DE" baseline="-25000" dirty="0"/>
              <a:t>2</a:t>
            </a:r>
            <a:r>
              <a:rPr lang="de-DE" dirty="0"/>
              <a:t> ↓</a:t>
            </a:r>
            <a:endParaRPr lang="en-US" dirty="0"/>
          </a:p>
        </p:txBody>
      </p:sp>
      <p:sp>
        <p:nvSpPr>
          <p:cNvPr id="12" name="Arrow: Right 11">
            <a:extLst>
              <a:ext uri="{FF2B5EF4-FFF2-40B4-BE49-F238E27FC236}">
                <a16:creationId xmlns:a16="http://schemas.microsoft.com/office/drawing/2014/main" id="{7C9E6B38-76D7-4E2F-B9BD-0AC460CC4B36}"/>
              </a:ext>
            </a:extLst>
          </p:cNvPr>
          <p:cNvSpPr/>
          <p:nvPr/>
        </p:nvSpPr>
        <p:spPr>
          <a:xfrm flipH="1">
            <a:off x="6747299" y="4235348"/>
            <a:ext cx="1063483" cy="742218"/>
          </a:xfrm>
          <a:prstGeom prst="rightArrow">
            <a:avLst>
              <a:gd name="adj1" fmla="val 50000"/>
              <a:gd name="adj2" fmla="val 557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F07092-E85F-47B0-88F4-430177FB3758}"/>
              </a:ext>
            </a:extLst>
          </p:cNvPr>
          <p:cNvSpPr/>
          <p:nvPr/>
        </p:nvSpPr>
        <p:spPr>
          <a:xfrm>
            <a:off x="7366733" y="3935931"/>
            <a:ext cx="437566" cy="7934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362DFFB-6901-4215-819A-0F3B40B07B0F}"/>
              </a:ext>
            </a:extLst>
          </p:cNvPr>
          <p:cNvCxnSpPr>
            <a:cxnSpLocks/>
          </p:cNvCxnSpPr>
          <p:nvPr/>
        </p:nvCxnSpPr>
        <p:spPr>
          <a:xfrm flipH="1">
            <a:off x="7212328" y="3436748"/>
            <a:ext cx="554637"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23" name="TextBox 22">
            <a:extLst>
              <a:ext uri="{FF2B5EF4-FFF2-40B4-BE49-F238E27FC236}">
                <a16:creationId xmlns:a16="http://schemas.microsoft.com/office/drawing/2014/main" id="{CEC3277C-9FCE-4D0B-82D6-5A4F29DC7F1F}"/>
              </a:ext>
            </a:extLst>
          </p:cNvPr>
          <p:cNvSpPr txBox="1"/>
          <p:nvPr/>
        </p:nvSpPr>
        <p:spPr>
          <a:xfrm>
            <a:off x="4501202" y="5101868"/>
            <a:ext cx="2189859" cy="369332"/>
          </a:xfrm>
          <a:prstGeom prst="rect">
            <a:avLst/>
          </a:prstGeom>
          <a:solidFill>
            <a:schemeClr val="accent2">
              <a:lumMod val="20000"/>
              <a:lumOff val="80000"/>
            </a:schemeClr>
          </a:solidFill>
        </p:spPr>
        <p:txBody>
          <a:bodyPr wrap="square" rtlCol="0">
            <a:spAutoFit/>
          </a:bodyPr>
          <a:lstStyle>
            <a:defPPr>
              <a:defRPr lang="en-US"/>
            </a:defPPr>
          </a:lstStyle>
          <a:p>
            <a:r>
              <a:rPr lang="de-DE" dirty="0"/>
              <a:t>Calcite precipitates</a:t>
            </a:r>
            <a:endParaRPr lang="en-US" dirty="0"/>
          </a:p>
        </p:txBody>
      </p:sp>
      <p:sp>
        <p:nvSpPr>
          <p:cNvPr id="3" name="TextBox 2">
            <a:extLst>
              <a:ext uri="{FF2B5EF4-FFF2-40B4-BE49-F238E27FC236}">
                <a16:creationId xmlns:a16="http://schemas.microsoft.com/office/drawing/2014/main" id="{56DEA9D2-9D6F-4FB1-BC11-BE88DB85F4D8}"/>
              </a:ext>
            </a:extLst>
          </p:cNvPr>
          <p:cNvSpPr txBox="1"/>
          <p:nvPr/>
        </p:nvSpPr>
        <p:spPr>
          <a:xfrm>
            <a:off x="7110331" y="2370623"/>
            <a:ext cx="1601785" cy="369332"/>
          </a:xfrm>
          <a:prstGeom prst="rect">
            <a:avLst/>
          </a:prstGeom>
          <a:noFill/>
        </p:spPr>
        <p:txBody>
          <a:bodyPr wrap="none" rtlCol="0">
            <a:spAutoFit/>
          </a:bodyPr>
          <a:lstStyle/>
          <a:p>
            <a:r>
              <a:rPr lang="de-DE" dirty="0">
                <a:solidFill>
                  <a:schemeClr val="accent2"/>
                </a:solidFill>
              </a:rPr>
              <a:t>CO</a:t>
            </a:r>
            <a:r>
              <a:rPr lang="de-DE" baseline="-25000" dirty="0">
                <a:solidFill>
                  <a:schemeClr val="accent2"/>
                </a:solidFill>
              </a:rPr>
              <a:t>2</a:t>
            </a:r>
            <a:r>
              <a:rPr lang="de-DE" dirty="0">
                <a:solidFill>
                  <a:schemeClr val="accent2"/>
                </a:solidFill>
              </a:rPr>
              <a:t> gasses out</a:t>
            </a:r>
            <a:endParaRPr lang="en-US" dirty="0">
              <a:solidFill>
                <a:schemeClr val="accent2"/>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E36F0B0-7ECE-1543-7014-D2EB6757C53E}"/>
                  </a:ext>
                </a:extLst>
              </p:cNvPr>
              <p:cNvSpPr txBox="1"/>
              <p:nvPr/>
            </p:nvSpPr>
            <p:spPr>
              <a:xfrm>
                <a:off x="4639345" y="1417764"/>
                <a:ext cx="6189708" cy="448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mj-lt"/>
                              <a:ea typeface="Cambria Math" panose="02040503050406030204" pitchFamily="18" charset="0"/>
                            </a:rPr>
                          </m:ctrlPr>
                        </m:sSupPr>
                        <m:e>
                          <m:r>
                            <m:rPr>
                              <m:nor/>
                            </m:rPr>
                            <a:rPr lang="de-DE" sz="2800" b="0" i="0" smtClean="0">
                              <a:latin typeface="+mj-lt"/>
                              <a:ea typeface="Cambria Math" panose="02040503050406030204" pitchFamily="18" charset="0"/>
                            </a:rPr>
                            <m:t>Ca</m:t>
                          </m:r>
                        </m:e>
                        <m:sup>
                          <m:r>
                            <a:rPr lang="de-DE" sz="2800" b="0" i="1" smtClean="0">
                              <a:latin typeface="+mj-lt"/>
                              <a:ea typeface="Cambria Math" panose="02040503050406030204" pitchFamily="18" charset="0"/>
                            </a:rPr>
                            <m:t>2+</m:t>
                          </m:r>
                        </m:sup>
                      </m:sSup>
                      <m:r>
                        <a:rPr lang="de-DE" sz="2800" b="0" i="1" smtClean="0">
                          <a:latin typeface="+mj-lt"/>
                          <a:ea typeface="Cambria Math" panose="02040503050406030204" pitchFamily="18" charset="0"/>
                        </a:rPr>
                        <m:t>+2</m:t>
                      </m:r>
                      <m:sSubSup>
                        <m:sSubSupPr>
                          <m:ctrlPr>
                            <a:rPr lang="de-DE" sz="2800" b="0" i="1" smtClean="0">
                              <a:latin typeface="+mj-lt"/>
                              <a:ea typeface="Cambria Math" panose="02040503050406030204" pitchFamily="18" charset="0"/>
                            </a:rPr>
                          </m:ctrlPr>
                        </m:sSubSupPr>
                        <m:e>
                          <m:r>
                            <m:rPr>
                              <m:nor/>
                            </m:rPr>
                            <a:rPr lang="de-DE" sz="2800" b="0" i="0" smtClean="0">
                              <a:latin typeface="+mj-lt"/>
                              <a:ea typeface="Cambria Math" panose="02040503050406030204" pitchFamily="18" charset="0"/>
                            </a:rPr>
                            <m:t>HCO</m:t>
                          </m:r>
                        </m:e>
                        <m:sub>
                          <m:r>
                            <a:rPr lang="de-DE" sz="2800" b="0" i="1" smtClean="0">
                              <a:latin typeface="+mj-lt"/>
                              <a:ea typeface="Cambria Math" panose="02040503050406030204" pitchFamily="18" charset="0"/>
                            </a:rPr>
                            <m:t>3</m:t>
                          </m:r>
                        </m:sub>
                        <m:sup>
                          <m:r>
                            <a:rPr lang="de-DE" sz="2800" b="0" i="1" smtClean="0">
                              <a:latin typeface="+mj-lt"/>
                              <a:ea typeface="Cambria Math" panose="02040503050406030204" pitchFamily="18" charset="0"/>
                            </a:rPr>
                            <m:t>−</m:t>
                          </m:r>
                        </m:sup>
                      </m:sSubSup>
                      <m:r>
                        <m:rPr>
                          <m:nor/>
                        </m:rPr>
                        <a:rPr lang="de-DE" sz="2800" b="0" i="1" smtClean="0">
                          <a:latin typeface="+mj-lt"/>
                          <a:ea typeface="Cambria Math" panose="02040503050406030204" pitchFamily="18" charset="0"/>
                        </a:rPr>
                        <m:t>  </m:t>
                      </m:r>
                      <m:r>
                        <m:rPr>
                          <m:nor/>
                        </m:rPr>
                        <a:rPr lang="en-US" sz="2800" i="1">
                          <a:latin typeface="+mj-lt"/>
                          <a:ea typeface="Cambria Math" panose="02040503050406030204" pitchFamily="18" charset="0"/>
                        </a:rPr>
                        <m:t>⇌</m:t>
                      </m:r>
                      <m:r>
                        <m:rPr>
                          <m:nor/>
                        </m:rPr>
                        <a:rPr lang="de-DE" sz="2800" b="0" i="1" smtClean="0">
                          <a:latin typeface="+mj-lt"/>
                          <a:ea typeface="Cambria Math" panose="02040503050406030204" pitchFamily="18" charset="0"/>
                        </a:rPr>
                        <m:t> </m:t>
                      </m:r>
                      <m:r>
                        <a:rPr lang="de-DE" sz="2800" b="0" i="1" smtClean="0">
                          <a:latin typeface="+mj-lt"/>
                          <a:ea typeface="Cambria Math" panose="02040503050406030204" pitchFamily="18" charset="0"/>
                        </a:rPr>
                        <m:t> </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CaCO</m:t>
                          </m:r>
                        </m:e>
                        <m:sub>
                          <m:r>
                            <a:rPr lang="de-DE" sz="2800" b="0" i="1" smtClean="0">
                              <a:latin typeface="+mj-lt"/>
                              <a:ea typeface="Cambria Math" panose="02040503050406030204" pitchFamily="18" charset="0"/>
                            </a:rPr>
                            <m:t>3</m:t>
                          </m:r>
                        </m:sub>
                      </m:sSub>
                      <m:r>
                        <a:rPr lang="de-DE" sz="2800" b="0" i="1" smtClean="0">
                          <a:latin typeface="+mj-lt"/>
                          <a:ea typeface="Cambria Math" panose="02040503050406030204" pitchFamily="18" charset="0"/>
                        </a:rPr>
                        <m:t>+</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CO</m:t>
                          </m:r>
                        </m:e>
                        <m:sub>
                          <m:r>
                            <a:rPr lang="de-DE" sz="2800" b="0" i="1" smtClean="0">
                              <a:latin typeface="+mj-lt"/>
                              <a:ea typeface="Cambria Math" panose="02040503050406030204" pitchFamily="18" charset="0"/>
                            </a:rPr>
                            <m:t>2</m:t>
                          </m:r>
                        </m:sub>
                      </m:sSub>
                      <m:r>
                        <a:rPr lang="de-DE" sz="2800" b="0" i="1" smtClean="0">
                          <a:latin typeface="+mj-lt"/>
                          <a:ea typeface="Cambria Math" panose="02040503050406030204" pitchFamily="18" charset="0"/>
                        </a:rPr>
                        <m:t>+</m:t>
                      </m:r>
                      <m:sSub>
                        <m:sSubPr>
                          <m:ctrlPr>
                            <a:rPr lang="de-DE" sz="2800" b="0" i="1" smtClean="0">
                              <a:latin typeface="+mj-lt"/>
                              <a:ea typeface="Cambria Math" panose="02040503050406030204" pitchFamily="18" charset="0"/>
                            </a:rPr>
                          </m:ctrlPr>
                        </m:sSubPr>
                        <m:e>
                          <m:r>
                            <m:rPr>
                              <m:nor/>
                            </m:rPr>
                            <a:rPr lang="de-DE" sz="2800" b="0" i="0" smtClean="0">
                              <a:latin typeface="+mj-lt"/>
                              <a:ea typeface="Cambria Math" panose="02040503050406030204" pitchFamily="18" charset="0"/>
                            </a:rPr>
                            <m:t>H</m:t>
                          </m:r>
                        </m:e>
                        <m:sub>
                          <m:r>
                            <a:rPr lang="de-DE" sz="2800" b="0" i="1" smtClean="0">
                              <a:latin typeface="+mj-lt"/>
                              <a:ea typeface="Cambria Math" panose="02040503050406030204" pitchFamily="18" charset="0"/>
                            </a:rPr>
                            <m:t>2</m:t>
                          </m:r>
                        </m:sub>
                      </m:sSub>
                      <m:r>
                        <m:rPr>
                          <m:nor/>
                        </m:rPr>
                        <a:rPr lang="de-DE" sz="2800" b="0" i="0" smtClean="0">
                          <a:latin typeface="+mj-lt"/>
                          <a:ea typeface="Cambria Math" panose="02040503050406030204" pitchFamily="18" charset="0"/>
                        </a:rPr>
                        <m:t>O</m:t>
                      </m:r>
                    </m:oMath>
                  </m:oMathPara>
                </a14:m>
                <a:endParaRPr lang="en-US" sz="2800" i="1" dirty="0">
                  <a:latin typeface="+mj-lt"/>
                  <a:ea typeface="Cambria Math" panose="02040503050406030204" pitchFamily="18" charset="0"/>
                </a:endParaRPr>
              </a:p>
            </p:txBody>
          </p:sp>
        </mc:Choice>
        <mc:Fallback>
          <p:sp>
            <p:nvSpPr>
              <p:cNvPr id="7" name="TextBox 6">
                <a:extLst>
                  <a:ext uri="{FF2B5EF4-FFF2-40B4-BE49-F238E27FC236}">
                    <a16:creationId xmlns:a16="http://schemas.microsoft.com/office/drawing/2014/main" id="{5E36F0B0-7ECE-1543-7014-D2EB6757C53E}"/>
                  </a:ext>
                </a:extLst>
              </p:cNvPr>
              <p:cNvSpPr txBox="1">
                <a:spLocks noRot="1" noChangeAspect="1" noMove="1" noResize="1" noEditPoints="1" noAdjustHandles="1" noChangeArrowheads="1" noChangeShapeType="1" noTextEdit="1"/>
              </p:cNvSpPr>
              <p:nvPr/>
            </p:nvSpPr>
            <p:spPr>
              <a:xfrm>
                <a:off x="4639345" y="1417764"/>
                <a:ext cx="6189708" cy="448521"/>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26142C9-B89E-1BD2-C6A6-51FE40532182}"/>
                  </a:ext>
                </a:extLst>
              </p:cNvPr>
              <p:cNvSpPr txBox="1"/>
              <p:nvPr/>
            </p:nvSpPr>
            <p:spPr>
              <a:xfrm>
                <a:off x="6458401" y="2848133"/>
                <a:ext cx="2551596" cy="461665"/>
              </a:xfrm>
              <a:prstGeom prst="rect">
                <a:avLst/>
              </a:prstGeom>
              <a:noFill/>
            </p:spPr>
            <p:txBody>
              <a:bodyPr wrap="none" rtlCol="0">
                <a:spAutoFit/>
              </a:bodyPr>
              <a:lstStyle/>
              <a:p>
                <a:r>
                  <a:rPr lang="de-DE" sz="2400" dirty="0"/>
                  <a:t>CO</a:t>
                </a:r>
                <a:r>
                  <a:rPr lang="de-DE" sz="2400" baseline="-25000" dirty="0"/>
                  <a:t>2</a:t>
                </a:r>
                <a:r>
                  <a:rPr lang="de-DE" sz="2400" dirty="0"/>
                  <a:t> (g) </a:t>
                </a:r>
                <a14:m>
                  <m:oMath xmlns:m="http://schemas.openxmlformats.org/officeDocument/2006/math">
                    <m:r>
                      <m:rPr>
                        <m:nor/>
                      </m:rPr>
                      <a:rPr lang="en-US" sz="2400" smtClean="0"/>
                      <m:t>⇌</m:t>
                    </m:r>
                  </m:oMath>
                </a14:m>
                <a:r>
                  <a:rPr lang="de-DE" sz="2400" dirty="0"/>
                  <a:t> CO</a:t>
                </a:r>
                <a:r>
                  <a:rPr lang="de-DE" sz="2400" baseline="-25000" dirty="0"/>
                  <a:t>2</a:t>
                </a:r>
                <a:r>
                  <a:rPr lang="de-DE" sz="2400" dirty="0"/>
                  <a:t> (aq) </a:t>
                </a:r>
                <a:endParaRPr lang="en-US" sz="2400" dirty="0"/>
              </a:p>
            </p:txBody>
          </p:sp>
        </mc:Choice>
        <mc:Fallback>
          <p:sp>
            <p:nvSpPr>
              <p:cNvPr id="9" name="TextBox 8">
                <a:extLst>
                  <a:ext uri="{FF2B5EF4-FFF2-40B4-BE49-F238E27FC236}">
                    <a16:creationId xmlns:a16="http://schemas.microsoft.com/office/drawing/2014/main" id="{226142C9-B89E-1BD2-C6A6-51FE40532182}"/>
                  </a:ext>
                </a:extLst>
              </p:cNvPr>
              <p:cNvSpPr txBox="1">
                <a:spLocks noRot="1" noChangeAspect="1" noMove="1" noResize="1" noEditPoints="1" noAdjustHandles="1" noChangeArrowheads="1" noChangeShapeType="1" noTextEdit="1"/>
              </p:cNvSpPr>
              <p:nvPr/>
            </p:nvSpPr>
            <p:spPr>
              <a:xfrm>
                <a:off x="6458401" y="2848133"/>
                <a:ext cx="2551596" cy="461665"/>
              </a:xfrm>
              <a:prstGeom prst="rect">
                <a:avLst/>
              </a:prstGeom>
              <a:blipFill>
                <a:blip r:embed="rId4"/>
                <a:stretch>
                  <a:fillRect l="-3580" t="-10526" r="-8592" b="-28947"/>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ACEA30B-17B9-B690-9D31-2C8A54A2B174}"/>
                  </a:ext>
                </a:extLst>
              </p:cNvPr>
              <p:cNvSpPr txBox="1"/>
              <p:nvPr/>
            </p:nvSpPr>
            <p:spPr>
              <a:xfrm>
                <a:off x="5720565" y="3380913"/>
                <a:ext cx="3953326" cy="501227"/>
              </a:xfrm>
              <a:prstGeom prst="rect">
                <a:avLst/>
              </a:prstGeom>
              <a:noFill/>
            </p:spPr>
            <p:txBody>
              <a:bodyPr wrap="none" rtlCol="0">
                <a:spAutoFit/>
              </a:bodyPr>
              <a:lstStyle/>
              <a:p>
                <a:r>
                  <a:rPr lang="de-DE" sz="2400" dirty="0"/>
                  <a:t>CO</a:t>
                </a:r>
                <a:r>
                  <a:rPr lang="de-DE" sz="2400" baseline="-25000" dirty="0"/>
                  <a:t>2</a:t>
                </a:r>
                <a:r>
                  <a:rPr lang="de-DE" sz="2400" dirty="0"/>
                  <a:t> (g) + H</a:t>
                </a:r>
                <a:r>
                  <a:rPr lang="de-DE" sz="2400" baseline="-25000" dirty="0"/>
                  <a:t>2</a:t>
                </a:r>
                <a:r>
                  <a:rPr lang="de-DE" sz="2400" dirty="0"/>
                  <a:t>O </a:t>
                </a:r>
                <a14:m>
                  <m:oMath xmlns:m="http://schemas.openxmlformats.org/officeDocument/2006/math">
                    <m:r>
                      <m:rPr>
                        <m:nor/>
                      </m:rPr>
                      <a:rPr lang="en-US" sz="2400" smtClean="0"/>
                      <m:t>⇌</m:t>
                    </m:r>
                  </m:oMath>
                </a14:m>
                <a:r>
                  <a:rPr lang="de-DE" sz="2400" dirty="0"/>
                  <a:t> </a:t>
                </a:r>
                <a14:m>
                  <m:oMath xmlns:m="http://schemas.openxmlformats.org/officeDocument/2006/math">
                    <m:sSubSup>
                      <m:sSubSupPr>
                        <m:ctrlPr>
                          <a:rPr lang="de-DE" sz="2400" i="1">
                            <a:latin typeface="Cambria Math" panose="02040503050406030204" pitchFamily="18" charset="0"/>
                          </a:rPr>
                        </m:ctrlPr>
                      </m:sSubSupPr>
                      <m:e>
                        <m:r>
                          <m:rPr>
                            <m:nor/>
                          </m:rPr>
                          <a:rPr lang="de-DE" sz="2400" b="0" i="0"/>
                          <m:t>H</m:t>
                        </m:r>
                        <m:r>
                          <m:rPr>
                            <m:nor/>
                          </m:rPr>
                          <a:rPr lang="de-DE" sz="2400" b="0" i="0" baseline="-25000" smtClean="0"/>
                          <m:t>2</m:t>
                        </m:r>
                        <m:r>
                          <m:rPr>
                            <m:nor/>
                          </m:rPr>
                          <a:rPr lang="de-DE" sz="2400" b="0" i="0"/>
                          <m:t>CO</m:t>
                        </m:r>
                      </m:e>
                      <m:sub>
                        <m:r>
                          <a:rPr lang="de-DE" sz="2400" b="0" i="0">
                            <a:latin typeface="Cambria Math" panose="02040503050406030204" pitchFamily="18" charset="0"/>
                          </a:rPr>
                          <m:t>3</m:t>
                        </m:r>
                      </m:sub>
                      <m:sup/>
                    </m:sSubSup>
                  </m:oMath>
                </a14:m>
                <a:r>
                  <a:rPr lang="de-DE" sz="2400" dirty="0"/>
                  <a:t> (aq) </a:t>
                </a:r>
                <a:endParaRPr lang="en-US" sz="2400" dirty="0"/>
              </a:p>
            </p:txBody>
          </p:sp>
        </mc:Choice>
        <mc:Fallback>
          <p:sp>
            <p:nvSpPr>
              <p:cNvPr id="10" name="TextBox 9">
                <a:extLst>
                  <a:ext uri="{FF2B5EF4-FFF2-40B4-BE49-F238E27FC236}">
                    <a16:creationId xmlns:a16="http://schemas.microsoft.com/office/drawing/2014/main" id="{BACEA30B-17B9-B690-9D31-2C8A54A2B174}"/>
                  </a:ext>
                </a:extLst>
              </p:cNvPr>
              <p:cNvSpPr txBox="1">
                <a:spLocks noRot="1" noChangeAspect="1" noMove="1" noResize="1" noEditPoints="1" noAdjustHandles="1" noChangeArrowheads="1" noChangeShapeType="1" noTextEdit="1"/>
              </p:cNvSpPr>
              <p:nvPr/>
            </p:nvSpPr>
            <p:spPr>
              <a:xfrm>
                <a:off x="5720565" y="3380913"/>
                <a:ext cx="3953326" cy="501227"/>
              </a:xfrm>
              <a:prstGeom prst="rect">
                <a:avLst/>
              </a:prstGeom>
              <a:blipFill>
                <a:blip r:embed="rId5"/>
                <a:stretch>
                  <a:fillRect l="-2311" t="-1220" r="-2157" b="-28049"/>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FBF3445-B4EC-4809-7049-4CECBB894655}"/>
                  </a:ext>
                </a:extLst>
              </p:cNvPr>
              <p:cNvSpPr txBox="1"/>
              <p:nvPr/>
            </p:nvSpPr>
            <p:spPr>
              <a:xfrm>
                <a:off x="4501202" y="4359650"/>
                <a:ext cx="2421086" cy="510524"/>
              </a:xfrm>
              <a:prstGeom prst="rect">
                <a:avLst/>
              </a:prstGeom>
              <a:noFill/>
            </p:spPr>
            <p:txBody>
              <a:bodyPr wrap="square" rtlCol="0">
                <a:spAutoFit/>
              </a:bodyPr>
              <a:lstStyle/>
              <a:p>
                <a:r>
                  <a:rPr lang="de-DE" sz="2400" dirty="0"/>
                  <a:t>CaCO</a:t>
                </a:r>
                <a:r>
                  <a:rPr lang="de-DE" sz="2400" baseline="-25000" dirty="0"/>
                  <a:t>3</a:t>
                </a:r>
                <a:r>
                  <a:rPr lang="de-DE" sz="2400" dirty="0"/>
                  <a:t> + </a:t>
                </a:r>
                <a14:m>
                  <m:oMath xmlns:m="http://schemas.openxmlformats.org/officeDocument/2006/math">
                    <m:sSubSup>
                      <m:sSubSupPr>
                        <m:ctrlPr>
                          <a:rPr lang="de-DE" sz="2400" i="1"/>
                        </m:ctrlPr>
                      </m:sSubSupPr>
                      <m:e>
                        <m:r>
                          <m:rPr>
                            <m:nor/>
                          </m:rPr>
                          <a:rPr lang="de-DE" sz="2400" b="0" i="0"/>
                          <m:t>H</m:t>
                        </m:r>
                        <m:r>
                          <m:rPr>
                            <m:nor/>
                          </m:rPr>
                          <a:rPr lang="de-DE" sz="2400" b="0" i="0" baseline="-25000"/>
                          <m:t>2</m:t>
                        </m:r>
                        <m:r>
                          <m:rPr>
                            <m:nor/>
                          </m:rPr>
                          <a:rPr lang="de-DE" sz="2400" b="0" i="0"/>
                          <m:t>CO</m:t>
                        </m:r>
                      </m:e>
                      <m:sub>
                        <m:r>
                          <a:rPr lang="de-DE" sz="2400" b="0" i="1" smtClean="0"/>
                          <m:t>3</m:t>
                        </m:r>
                      </m:sub>
                      <m:sup/>
                    </m:sSubSup>
                  </m:oMath>
                </a14:m>
                <a:endParaRPr lang="en-US" sz="2400" dirty="0"/>
              </a:p>
            </p:txBody>
          </p:sp>
        </mc:Choice>
        <mc:Fallback>
          <p:sp>
            <p:nvSpPr>
              <p:cNvPr id="11" name="TextBox 10">
                <a:extLst>
                  <a:ext uri="{FF2B5EF4-FFF2-40B4-BE49-F238E27FC236}">
                    <a16:creationId xmlns:a16="http://schemas.microsoft.com/office/drawing/2014/main" id="{9FBF3445-B4EC-4809-7049-4CECBB894655}"/>
                  </a:ext>
                </a:extLst>
              </p:cNvPr>
              <p:cNvSpPr txBox="1">
                <a:spLocks noRot="1" noChangeAspect="1" noMove="1" noResize="1" noEditPoints="1" noAdjustHandles="1" noChangeArrowheads="1" noChangeShapeType="1" noTextEdit="1"/>
              </p:cNvSpPr>
              <p:nvPr/>
            </p:nvSpPr>
            <p:spPr>
              <a:xfrm>
                <a:off x="4501202" y="4359650"/>
                <a:ext cx="2421086" cy="510524"/>
              </a:xfrm>
              <a:prstGeom prst="rect">
                <a:avLst/>
              </a:prstGeom>
              <a:blipFill>
                <a:blip r:embed="rId6"/>
                <a:stretch>
                  <a:fillRect l="-3769" b="-26190"/>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195831B-CA85-DF70-9B6B-80ECD3A02D18}"/>
                  </a:ext>
                </a:extLst>
              </p:cNvPr>
              <p:cNvSpPr txBox="1"/>
              <p:nvPr/>
            </p:nvSpPr>
            <p:spPr>
              <a:xfrm>
                <a:off x="8248643" y="4378299"/>
                <a:ext cx="21338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de-DE" sz="2400" i="0" smtClean="0"/>
                        <m:t>Ca</m:t>
                      </m:r>
                      <m:r>
                        <m:rPr>
                          <m:nor/>
                        </m:rPr>
                        <a:rPr lang="de-DE" sz="2400" i="0" baseline="30000" smtClean="0"/>
                        <m:t>2+</m:t>
                      </m:r>
                      <m:r>
                        <m:rPr>
                          <m:nor/>
                        </m:rPr>
                        <a:rPr lang="de-DE" sz="2400" i="0" smtClean="0"/>
                        <m:t> + </m:t>
                      </m:r>
                      <m:r>
                        <a:rPr lang="de-DE" sz="2400" b="0" i="1">
                          <a:latin typeface="Cambria Math" panose="02040503050406030204" pitchFamily="18" charset="0"/>
                        </a:rPr>
                        <m:t>2</m:t>
                      </m:r>
                      <m:sSubSup>
                        <m:sSubSupPr>
                          <m:ctrlPr>
                            <a:rPr lang="de-DE" sz="2400" i="1">
                              <a:latin typeface="Cambria Math" panose="02040503050406030204" pitchFamily="18" charset="0"/>
                            </a:rPr>
                          </m:ctrlPr>
                        </m:sSubSupPr>
                        <m:e>
                          <m:r>
                            <m:rPr>
                              <m:nor/>
                            </m:rPr>
                            <a:rPr lang="de-DE" sz="2400" b="0" i="0"/>
                            <m:t>HCO</m:t>
                          </m:r>
                        </m:e>
                        <m:sub>
                          <m:r>
                            <a:rPr lang="de-DE" sz="2400" b="0" i="1">
                              <a:latin typeface="Cambria Math" panose="02040503050406030204" pitchFamily="18" charset="0"/>
                            </a:rPr>
                            <m:t>3</m:t>
                          </m:r>
                        </m:sub>
                        <m:sup>
                          <m:r>
                            <a:rPr lang="de-DE" sz="2400" b="0" i="1">
                              <a:latin typeface="Cambria Math" panose="02040503050406030204" pitchFamily="18" charset="0"/>
                            </a:rPr>
                            <m:t>−</m:t>
                          </m:r>
                        </m:sup>
                      </m:sSubSup>
                    </m:oMath>
                  </m:oMathPara>
                </a14:m>
                <a:endParaRPr lang="en-US" sz="2400" dirty="0"/>
              </a:p>
            </p:txBody>
          </p:sp>
        </mc:Choice>
        <mc:Fallback>
          <p:sp>
            <p:nvSpPr>
              <p:cNvPr id="13" name="TextBox 12">
                <a:extLst>
                  <a:ext uri="{FF2B5EF4-FFF2-40B4-BE49-F238E27FC236}">
                    <a16:creationId xmlns:a16="http://schemas.microsoft.com/office/drawing/2014/main" id="{6195831B-CA85-DF70-9B6B-80ECD3A02D18}"/>
                  </a:ext>
                </a:extLst>
              </p:cNvPr>
              <p:cNvSpPr txBox="1">
                <a:spLocks noRot="1" noChangeAspect="1" noMove="1" noResize="1" noEditPoints="1" noAdjustHandles="1" noChangeArrowheads="1" noChangeShapeType="1" noTextEdit="1"/>
              </p:cNvSpPr>
              <p:nvPr/>
            </p:nvSpPr>
            <p:spPr>
              <a:xfrm>
                <a:off x="8248643" y="4378299"/>
                <a:ext cx="2133854" cy="461665"/>
              </a:xfrm>
              <a:prstGeom prst="rect">
                <a:avLst/>
              </a:prstGeom>
              <a:blipFill>
                <a:blip r:embed="rId7"/>
                <a:stretch>
                  <a:fillRect b="-1316"/>
                </a:stretch>
              </a:blipFill>
            </p:spPr>
            <p:txBody>
              <a:bodyPr/>
              <a:lstStyle/>
              <a:p>
                <a:r>
                  <a:rPr lang="LID4096">
                    <a:noFill/>
                  </a:rPr>
                  <a:t> </a:t>
                </a:r>
              </a:p>
            </p:txBody>
          </p:sp>
        </mc:Fallback>
      </mc:AlternateContent>
    </p:spTree>
    <p:extLst>
      <p:ext uri="{BB962C8B-B14F-4D97-AF65-F5344CB8AC3E}">
        <p14:creationId xmlns:p14="http://schemas.microsoft.com/office/powerpoint/2010/main" val="68895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P spid="23"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89745-CA3E-C243-799D-C36EF8A95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6C562-CE61-FCAA-B5C6-0BF15D3E59C2}"/>
              </a:ext>
            </a:extLst>
          </p:cNvPr>
          <p:cNvSpPr>
            <a:spLocks noGrp="1"/>
          </p:cNvSpPr>
          <p:nvPr>
            <p:ph type="title"/>
          </p:nvPr>
        </p:nvSpPr>
        <p:spPr/>
        <p:txBody>
          <a:bodyPr>
            <a:normAutofit fontScale="90000"/>
          </a:bodyPr>
          <a:lstStyle/>
          <a:p>
            <a:r>
              <a:rPr lang="en-GB" dirty="0"/>
              <a:t>Isotopic fractionation</a:t>
            </a:r>
            <a:endParaRPr lang="LID4096" dirty="0"/>
          </a:p>
        </p:txBody>
      </p:sp>
      <p:sp>
        <p:nvSpPr>
          <p:cNvPr id="6" name="TextBox 5">
            <a:extLst>
              <a:ext uri="{FF2B5EF4-FFF2-40B4-BE49-F238E27FC236}">
                <a16:creationId xmlns:a16="http://schemas.microsoft.com/office/drawing/2014/main" id="{C140D976-0FA8-4A5D-ACCD-E182E1EC84DD}"/>
              </a:ext>
            </a:extLst>
          </p:cNvPr>
          <p:cNvSpPr txBox="1"/>
          <p:nvPr/>
        </p:nvSpPr>
        <p:spPr>
          <a:xfrm>
            <a:off x="6661774" y="1907218"/>
            <a:ext cx="4820024" cy="646331"/>
          </a:xfrm>
          <a:prstGeom prst="rect">
            <a:avLst/>
          </a:prstGeom>
          <a:noFill/>
        </p:spPr>
        <p:txBody>
          <a:bodyPr wrap="square" rtlCol="0">
            <a:spAutoFit/>
          </a:bodyPr>
          <a:lstStyle/>
          <a:p>
            <a:r>
              <a:rPr lang="de-DE" dirty="0"/>
              <a:t>CO</a:t>
            </a:r>
            <a:r>
              <a:rPr lang="de-DE" baseline="-25000" dirty="0"/>
              <a:t>2</a:t>
            </a:r>
            <a:r>
              <a:rPr lang="de-DE" dirty="0"/>
              <a:t>-Calcite-bicarbonate equilibrium fractionations</a:t>
            </a:r>
            <a:endParaRPr lang="en-US" dirty="0"/>
          </a:p>
        </p:txBody>
      </p:sp>
      <p:sp>
        <p:nvSpPr>
          <p:cNvPr id="12" name="TextBox 11">
            <a:extLst>
              <a:ext uri="{FF2B5EF4-FFF2-40B4-BE49-F238E27FC236}">
                <a16:creationId xmlns:a16="http://schemas.microsoft.com/office/drawing/2014/main" id="{BCEE1580-8736-47D9-92DD-9686E4F556CF}"/>
              </a:ext>
            </a:extLst>
          </p:cNvPr>
          <p:cNvSpPr txBox="1"/>
          <p:nvPr/>
        </p:nvSpPr>
        <p:spPr>
          <a:xfrm>
            <a:off x="6638549" y="3284990"/>
            <a:ext cx="4843249" cy="369332"/>
          </a:xfrm>
          <a:prstGeom prst="rect">
            <a:avLst/>
          </a:prstGeom>
          <a:noFill/>
        </p:spPr>
        <p:txBody>
          <a:bodyPr wrap="none" rtlCol="0">
            <a:spAutoFit/>
          </a:bodyPr>
          <a:lstStyle/>
          <a:p>
            <a:r>
              <a:rPr lang="de-DE" dirty="0"/>
              <a:t>Rapid degassing → preferential escape of </a:t>
            </a:r>
            <a:r>
              <a:rPr lang="de-DE" baseline="30000" dirty="0"/>
              <a:t>12</a:t>
            </a:r>
            <a:r>
              <a:rPr lang="de-DE" dirty="0"/>
              <a:t>C</a:t>
            </a:r>
            <a:r>
              <a:rPr lang="de-DE" baseline="30000" dirty="0"/>
              <a:t>16</a:t>
            </a:r>
            <a:r>
              <a:rPr lang="de-DE" dirty="0"/>
              <a:t>O</a:t>
            </a:r>
            <a:r>
              <a:rPr lang="de-DE" baseline="-25000" dirty="0"/>
              <a:t>2</a:t>
            </a:r>
            <a:endParaRPr lang="en-US"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17DD6C2-75E3-4C18-B740-BD30FF14D69A}"/>
                  </a:ext>
                </a:extLst>
              </p:cNvPr>
              <p:cNvSpPr txBox="1"/>
              <p:nvPr/>
            </p:nvSpPr>
            <p:spPr>
              <a:xfrm>
                <a:off x="6638547" y="3769123"/>
                <a:ext cx="3926652" cy="369332"/>
              </a:xfrm>
              <a:prstGeom prst="rect">
                <a:avLst/>
              </a:prstGeom>
              <a:noFill/>
            </p:spPr>
            <p:txBody>
              <a:bodyPr wrap="none" rtlCol="0">
                <a:spAutoFit/>
              </a:bodyPr>
              <a:lstStyle/>
              <a:p>
                <a:r>
                  <a:rPr lang="de-DE" dirty="0"/>
                  <a:t>PCP → preferential removal of </a:t>
                </a:r>
                <a:r>
                  <a:rPr lang="de-DE" baseline="30000" dirty="0"/>
                  <a:t>13</a:t>
                </a:r>
                <a14:m>
                  <m:oMath xmlns:m="http://schemas.openxmlformats.org/officeDocument/2006/math">
                    <m:sSubSup>
                      <m:sSubSupPr>
                        <m:ctrlPr>
                          <a:rPr lang="de-DE" i="1"/>
                        </m:ctrlPr>
                      </m:sSubSupPr>
                      <m:e>
                        <m:r>
                          <m:rPr>
                            <m:nor/>
                          </m:rPr>
                          <a:rPr lang="de-DE" i="0" smtClean="0"/>
                          <m:t>C</m:t>
                        </m:r>
                        <m:r>
                          <a:rPr lang="de-DE" b="0" i="1" baseline="30000" smtClean="0"/>
                          <m:t>18</m:t>
                        </m:r>
                        <m:r>
                          <m:rPr>
                            <m:nor/>
                          </m:rPr>
                          <a:rPr lang="de-DE" i="0" smtClean="0"/>
                          <m:t>O</m:t>
                        </m:r>
                      </m:e>
                      <m:sub>
                        <m:r>
                          <a:rPr lang="de-DE" i="1" smtClean="0"/>
                          <m:t>3</m:t>
                        </m:r>
                      </m:sub>
                      <m:sup>
                        <m:r>
                          <a:rPr lang="de-DE" i="1" smtClean="0"/>
                          <m:t>−</m:t>
                        </m:r>
                      </m:sup>
                    </m:sSubSup>
                  </m:oMath>
                </a14:m>
                <a:endParaRPr lang="en-US" baseline="-25000" dirty="0"/>
              </a:p>
            </p:txBody>
          </p:sp>
        </mc:Choice>
        <mc:Fallback>
          <p:sp>
            <p:nvSpPr>
              <p:cNvPr id="13" name="TextBox 12">
                <a:extLst>
                  <a:ext uri="{FF2B5EF4-FFF2-40B4-BE49-F238E27FC236}">
                    <a16:creationId xmlns:a16="http://schemas.microsoft.com/office/drawing/2014/main" id="{717DD6C2-75E3-4C18-B740-BD30FF14D69A}"/>
                  </a:ext>
                </a:extLst>
              </p:cNvPr>
              <p:cNvSpPr txBox="1">
                <a:spLocks noRot="1" noChangeAspect="1" noMove="1" noResize="1" noEditPoints="1" noAdjustHandles="1" noChangeArrowheads="1" noChangeShapeType="1" noTextEdit="1"/>
              </p:cNvSpPr>
              <p:nvPr/>
            </p:nvSpPr>
            <p:spPr>
              <a:xfrm>
                <a:off x="6638547" y="3769123"/>
                <a:ext cx="3926652" cy="369332"/>
              </a:xfrm>
              <a:prstGeom prst="rect">
                <a:avLst/>
              </a:prstGeom>
              <a:blipFill>
                <a:blip r:embed="rId3"/>
                <a:stretch>
                  <a:fillRect l="-1242" t="-6557" b="-26230"/>
                </a:stretch>
              </a:blipFill>
            </p:spPr>
            <p:txBody>
              <a:bodyPr/>
              <a:lstStyle/>
              <a:p>
                <a:r>
                  <a:rPr lang="LID4096">
                    <a:noFill/>
                  </a:rPr>
                  <a:t> </a:t>
                </a:r>
              </a:p>
            </p:txBody>
          </p:sp>
        </mc:Fallback>
      </mc:AlternateContent>
      <p:sp>
        <p:nvSpPr>
          <p:cNvPr id="8" name="TextBox 7">
            <a:extLst>
              <a:ext uri="{FF2B5EF4-FFF2-40B4-BE49-F238E27FC236}">
                <a16:creationId xmlns:a16="http://schemas.microsoft.com/office/drawing/2014/main" id="{8A2D5B20-92D4-4AF6-8995-42D503F95D44}"/>
              </a:ext>
            </a:extLst>
          </p:cNvPr>
          <p:cNvSpPr txBox="1"/>
          <p:nvPr/>
        </p:nvSpPr>
        <p:spPr>
          <a:xfrm>
            <a:off x="6670142" y="1378344"/>
            <a:ext cx="4843251" cy="369332"/>
          </a:xfrm>
          <a:prstGeom prst="rect">
            <a:avLst/>
          </a:prstGeom>
          <a:solidFill>
            <a:schemeClr val="accent5">
              <a:lumMod val="20000"/>
              <a:lumOff val="80000"/>
            </a:schemeClr>
          </a:solidFill>
        </p:spPr>
        <p:txBody>
          <a:bodyPr wrap="square" rtlCol="0">
            <a:spAutoFit/>
          </a:bodyPr>
          <a:lstStyle/>
          <a:p>
            <a:pPr algn="ctr"/>
            <a:r>
              <a:rPr lang="de-DE" dirty="0"/>
              <a:t>Equilibrium</a:t>
            </a:r>
            <a:endParaRPr lang="en-US" dirty="0"/>
          </a:p>
        </p:txBody>
      </p:sp>
      <p:sp>
        <p:nvSpPr>
          <p:cNvPr id="14" name="TextBox 13">
            <a:extLst>
              <a:ext uri="{FF2B5EF4-FFF2-40B4-BE49-F238E27FC236}">
                <a16:creationId xmlns:a16="http://schemas.microsoft.com/office/drawing/2014/main" id="{7DE8BB1D-B7C8-44E7-8B6C-134828248A67}"/>
              </a:ext>
            </a:extLst>
          </p:cNvPr>
          <p:cNvSpPr txBox="1"/>
          <p:nvPr/>
        </p:nvSpPr>
        <p:spPr>
          <a:xfrm>
            <a:off x="6638547" y="2692048"/>
            <a:ext cx="4906439" cy="369332"/>
          </a:xfrm>
          <a:prstGeom prst="rect">
            <a:avLst/>
          </a:prstGeom>
          <a:solidFill>
            <a:schemeClr val="accent5">
              <a:lumMod val="20000"/>
              <a:lumOff val="80000"/>
            </a:schemeClr>
          </a:solidFill>
        </p:spPr>
        <p:txBody>
          <a:bodyPr wrap="square" rtlCol="0">
            <a:spAutoFit/>
          </a:bodyPr>
          <a:lstStyle/>
          <a:p>
            <a:pPr algn="ctr"/>
            <a:r>
              <a:rPr lang="de-DE" dirty="0"/>
              <a:t>Disequilibrium</a:t>
            </a:r>
            <a:endParaRPr lang="en-US" dirty="0"/>
          </a:p>
        </p:txBody>
      </p:sp>
      <p:pic>
        <p:nvPicPr>
          <p:cNvPr id="18" name="Picture 17" descr="Figure 1. (A) Schematic diagram of a stalagmite, showing the geometry of samples taken along a growth axis (open circles) and samples taken along a growth layer (filled squares). (B) Rayleigh distillation model of δ13C and δ18O values of CaCO3 during progressive CO2 degassing and CaCO3 precipitation, as monitored by the fraction of HCO3− remaining in a drip water (i.e., f term in equation 2). Note the progressive increase in calcite δ13C and δ18O values as CO2 degassing and calcite precipitation proceeds. Limitations on the model prediction owing to uncertainties in the effects of CO2 hydration-dehydration reactions on the extent of oxygen isotope exchange between dissolved inorganic carbon (DIC) and water are discussed in the text.">
            <a:extLst>
              <a:ext uri="{FF2B5EF4-FFF2-40B4-BE49-F238E27FC236}">
                <a16:creationId xmlns:a16="http://schemas.microsoft.com/office/drawing/2014/main" id="{5525C118-9780-4934-84CF-AF83B8E6D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945" y="4317064"/>
            <a:ext cx="2294300" cy="23251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 6">
            <a:extLst>
              <a:ext uri="{FF2B5EF4-FFF2-40B4-BE49-F238E27FC236}">
                <a16:creationId xmlns:a16="http://schemas.microsoft.com/office/drawing/2014/main" id="{6FEF87DD-83B3-4C3A-998A-3360251C864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51508" y="1563010"/>
            <a:ext cx="5144492" cy="427346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12BA005-CA4C-499B-ADF6-D0AD54E7C7D7}"/>
              </a:ext>
            </a:extLst>
          </p:cNvPr>
          <p:cNvSpPr txBox="1"/>
          <p:nvPr/>
        </p:nvSpPr>
        <p:spPr>
          <a:xfrm>
            <a:off x="951508" y="6137940"/>
            <a:ext cx="2188228" cy="276999"/>
          </a:xfrm>
          <a:prstGeom prst="rect">
            <a:avLst/>
          </a:prstGeom>
          <a:noFill/>
        </p:spPr>
        <p:txBody>
          <a:bodyPr wrap="none" rtlCol="0">
            <a:spAutoFit/>
          </a:bodyPr>
          <a:lstStyle/>
          <a:p>
            <a:r>
              <a:rPr lang="de-DE" sz="1200" dirty="0"/>
              <a:t>Dreybrodt &amp; Fohlmeister, 2022</a:t>
            </a:r>
            <a:endParaRPr lang="en-US" sz="1200" dirty="0"/>
          </a:p>
        </p:txBody>
      </p:sp>
      <p:sp>
        <p:nvSpPr>
          <p:cNvPr id="3" name="TextBox 2">
            <a:extLst>
              <a:ext uri="{FF2B5EF4-FFF2-40B4-BE49-F238E27FC236}">
                <a16:creationId xmlns:a16="http://schemas.microsoft.com/office/drawing/2014/main" id="{D881F6DE-D8DC-1454-80AE-A239715889E9}"/>
              </a:ext>
            </a:extLst>
          </p:cNvPr>
          <p:cNvSpPr txBox="1"/>
          <p:nvPr/>
        </p:nvSpPr>
        <p:spPr>
          <a:xfrm>
            <a:off x="10109978" y="6503748"/>
            <a:ext cx="1435008" cy="276999"/>
          </a:xfrm>
          <a:prstGeom prst="rect">
            <a:avLst/>
          </a:prstGeom>
          <a:noFill/>
        </p:spPr>
        <p:txBody>
          <a:bodyPr wrap="none" rtlCol="0">
            <a:spAutoFit/>
          </a:bodyPr>
          <a:lstStyle/>
          <a:p>
            <a:r>
              <a:rPr lang="de-DE" sz="1200" dirty="0"/>
              <a:t>Mickler et al., 2006</a:t>
            </a:r>
            <a:endParaRPr lang="en-US" sz="1200" dirty="0"/>
          </a:p>
        </p:txBody>
      </p:sp>
    </p:spTree>
    <p:extLst>
      <p:ext uri="{BB962C8B-B14F-4D97-AF65-F5344CB8AC3E}">
        <p14:creationId xmlns:p14="http://schemas.microsoft.com/office/powerpoint/2010/main" val="189385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8" grpId="0" animBg="1"/>
      <p:bldP spid="14" grpId="0" animBg="1"/>
      <p:bldP spid="20"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A4171-88A0-84BA-29AF-89080E5A4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C293F-AC3F-4FAB-B6CB-3A5F7D3854DE}"/>
              </a:ext>
            </a:extLst>
          </p:cNvPr>
          <p:cNvSpPr>
            <a:spLocks noGrp="1"/>
          </p:cNvSpPr>
          <p:nvPr>
            <p:ph type="title"/>
          </p:nvPr>
        </p:nvSpPr>
        <p:spPr/>
        <p:txBody>
          <a:bodyPr>
            <a:normAutofit fontScale="90000"/>
          </a:bodyPr>
          <a:lstStyle/>
          <a:p>
            <a:r>
              <a:rPr lang="en-GB" dirty="0"/>
              <a:t>Major modelling components</a:t>
            </a:r>
            <a:endParaRPr lang="LID4096" dirty="0"/>
          </a:p>
        </p:txBody>
      </p:sp>
      <p:sp>
        <p:nvSpPr>
          <p:cNvPr id="7" name="TextBox 6">
            <a:extLst>
              <a:ext uri="{FF2B5EF4-FFF2-40B4-BE49-F238E27FC236}">
                <a16:creationId xmlns:a16="http://schemas.microsoft.com/office/drawing/2014/main" id="{8E8F086D-C4D2-4E34-9AB7-1D3174B17CA0}"/>
              </a:ext>
            </a:extLst>
          </p:cNvPr>
          <p:cNvSpPr txBox="1"/>
          <p:nvPr/>
        </p:nvSpPr>
        <p:spPr>
          <a:xfrm>
            <a:off x="4549142" y="1168431"/>
            <a:ext cx="3348958" cy="369332"/>
          </a:xfrm>
          <a:prstGeom prst="rect">
            <a:avLst/>
          </a:prstGeom>
          <a:solidFill>
            <a:schemeClr val="accent5">
              <a:lumMod val="20000"/>
              <a:lumOff val="80000"/>
            </a:schemeClr>
          </a:solidFill>
        </p:spPr>
        <p:txBody>
          <a:bodyPr wrap="square" rtlCol="0">
            <a:spAutoFit/>
          </a:bodyPr>
          <a:lstStyle/>
          <a:p>
            <a:pPr algn="ctr"/>
            <a:r>
              <a:rPr lang="en-GB" dirty="0"/>
              <a:t>Soil CO</a:t>
            </a:r>
            <a:r>
              <a:rPr lang="en-GB" baseline="-25000" dirty="0"/>
              <a:t>2</a:t>
            </a:r>
            <a:endParaRPr lang="LID4096" baseline="-25000" dirty="0"/>
          </a:p>
        </p:txBody>
      </p:sp>
      <p:sp>
        <p:nvSpPr>
          <p:cNvPr id="8" name="TextBox 7">
            <a:extLst>
              <a:ext uri="{FF2B5EF4-FFF2-40B4-BE49-F238E27FC236}">
                <a16:creationId xmlns:a16="http://schemas.microsoft.com/office/drawing/2014/main" id="{E0CCE783-6C7F-48E2-8A28-8B1F55555CE4}"/>
              </a:ext>
            </a:extLst>
          </p:cNvPr>
          <p:cNvSpPr txBox="1"/>
          <p:nvPr/>
        </p:nvSpPr>
        <p:spPr>
          <a:xfrm>
            <a:off x="8354518" y="2600687"/>
            <a:ext cx="3348958" cy="369332"/>
          </a:xfrm>
          <a:prstGeom prst="rect">
            <a:avLst/>
          </a:prstGeom>
          <a:solidFill>
            <a:schemeClr val="accent5">
              <a:lumMod val="20000"/>
              <a:lumOff val="80000"/>
            </a:schemeClr>
          </a:solidFill>
        </p:spPr>
        <p:txBody>
          <a:bodyPr wrap="square" rtlCol="0">
            <a:spAutoFit/>
          </a:bodyPr>
          <a:lstStyle/>
          <a:p>
            <a:pPr algn="ctr"/>
            <a:r>
              <a:rPr lang="en-GB" dirty="0"/>
              <a:t>PCP</a:t>
            </a:r>
            <a:endParaRPr lang="LID4096" dirty="0"/>
          </a:p>
        </p:txBody>
      </p:sp>
      <p:sp>
        <p:nvSpPr>
          <p:cNvPr id="9" name="TextBox 8">
            <a:extLst>
              <a:ext uri="{FF2B5EF4-FFF2-40B4-BE49-F238E27FC236}">
                <a16:creationId xmlns:a16="http://schemas.microsoft.com/office/drawing/2014/main" id="{ADB6180E-8BA4-4FC3-A87A-8F146DCFFCB3}"/>
              </a:ext>
            </a:extLst>
          </p:cNvPr>
          <p:cNvSpPr txBox="1"/>
          <p:nvPr/>
        </p:nvSpPr>
        <p:spPr>
          <a:xfrm>
            <a:off x="4549142" y="2600687"/>
            <a:ext cx="3348958" cy="369332"/>
          </a:xfrm>
          <a:prstGeom prst="rect">
            <a:avLst/>
          </a:prstGeom>
          <a:solidFill>
            <a:schemeClr val="accent5">
              <a:lumMod val="20000"/>
              <a:lumOff val="80000"/>
            </a:schemeClr>
          </a:solidFill>
        </p:spPr>
        <p:txBody>
          <a:bodyPr wrap="square" rtlCol="0">
            <a:spAutoFit/>
          </a:bodyPr>
          <a:lstStyle/>
          <a:p>
            <a:pPr algn="ctr"/>
            <a:r>
              <a:rPr lang="en-GB" dirty="0"/>
              <a:t>Host rock dissolution</a:t>
            </a:r>
            <a:endParaRPr lang="LID4096" dirty="0"/>
          </a:p>
        </p:txBody>
      </p:sp>
      <p:grpSp>
        <p:nvGrpSpPr>
          <p:cNvPr id="4" name="Group 3">
            <a:extLst>
              <a:ext uri="{FF2B5EF4-FFF2-40B4-BE49-F238E27FC236}">
                <a16:creationId xmlns:a16="http://schemas.microsoft.com/office/drawing/2014/main" id="{D062777A-31D4-478F-87BB-26DD8A42833D}"/>
              </a:ext>
            </a:extLst>
          </p:cNvPr>
          <p:cNvGrpSpPr/>
          <p:nvPr/>
        </p:nvGrpSpPr>
        <p:grpSpPr>
          <a:xfrm>
            <a:off x="311789" y="1096634"/>
            <a:ext cx="3698870" cy="4664732"/>
            <a:chOff x="4016063" y="2047811"/>
            <a:chExt cx="3698870" cy="4664732"/>
          </a:xfrm>
        </p:grpSpPr>
        <p:pic>
          <p:nvPicPr>
            <p:cNvPr id="10" name="Picture 9" descr="CP - Stalagmite carbon isotopes suggest deglacial increase in soil  respiration in western Europe driven by temperature change">
              <a:extLst>
                <a:ext uri="{FF2B5EF4-FFF2-40B4-BE49-F238E27FC236}">
                  <a16:creationId xmlns:a16="http://schemas.microsoft.com/office/drawing/2014/main" id="{5A8F4F74-8DB2-4070-BC40-A2A3A6C1325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958" r="20876"/>
            <a:stretch/>
          </p:blipFill>
          <p:spPr bwMode="auto">
            <a:xfrm>
              <a:off x="4016063" y="2047811"/>
              <a:ext cx="3698870" cy="43915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3242B2C-1097-4384-B88D-7BC1E47CAF90}"/>
                </a:ext>
              </a:extLst>
            </p:cNvPr>
            <p:cNvSpPr txBox="1"/>
            <p:nvPr/>
          </p:nvSpPr>
          <p:spPr>
            <a:xfrm>
              <a:off x="4016063" y="6435544"/>
              <a:ext cx="1698285" cy="276999"/>
            </a:xfrm>
            <a:prstGeom prst="rect">
              <a:avLst/>
            </a:prstGeom>
            <a:noFill/>
          </p:spPr>
          <p:txBody>
            <a:bodyPr wrap="none" rtlCol="0">
              <a:spAutoFit/>
            </a:bodyPr>
            <a:lstStyle/>
            <a:p>
              <a:r>
                <a:rPr lang="en-GB" sz="1200" dirty="0" err="1"/>
                <a:t>Lechleitner</a:t>
              </a:r>
              <a:r>
                <a:rPr lang="en-GB" sz="1200" dirty="0"/>
                <a:t> et al., 2021</a:t>
              </a:r>
              <a:endParaRPr lang="LID4096" sz="1200" dirty="0"/>
            </a:p>
          </p:txBody>
        </p:sp>
      </p:grpSp>
      <p:sp>
        <p:nvSpPr>
          <p:cNvPr id="12" name="TextBox 11">
            <a:extLst>
              <a:ext uri="{FF2B5EF4-FFF2-40B4-BE49-F238E27FC236}">
                <a16:creationId xmlns:a16="http://schemas.microsoft.com/office/drawing/2014/main" id="{A56985B3-74F3-4785-A11D-71002F0AAF2E}"/>
              </a:ext>
            </a:extLst>
          </p:cNvPr>
          <p:cNvSpPr txBox="1"/>
          <p:nvPr/>
        </p:nvSpPr>
        <p:spPr>
          <a:xfrm>
            <a:off x="4549142" y="4350281"/>
            <a:ext cx="3348958" cy="369332"/>
          </a:xfrm>
          <a:prstGeom prst="rect">
            <a:avLst/>
          </a:prstGeom>
          <a:solidFill>
            <a:schemeClr val="accent5">
              <a:lumMod val="20000"/>
              <a:lumOff val="80000"/>
            </a:schemeClr>
          </a:solidFill>
        </p:spPr>
        <p:txBody>
          <a:bodyPr wrap="square" rtlCol="0">
            <a:spAutoFit/>
          </a:bodyPr>
          <a:lstStyle/>
          <a:p>
            <a:pPr algn="ctr"/>
            <a:r>
              <a:rPr lang="en-GB" dirty="0"/>
              <a:t>Calcite precipitation</a:t>
            </a:r>
            <a:endParaRPr lang="LID4096" dirty="0"/>
          </a:p>
        </p:txBody>
      </p:sp>
      <p:sp>
        <p:nvSpPr>
          <p:cNvPr id="13" name="TextBox 12">
            <a:extLst>
              <a:ext uri="{FF2B5EF4-FFF2-40B4-BE49-F238E27FC236}">
                <a16:creationId xmlns:a16="http://schemas.microsoft.com/office/drawing/2014/main" id="{FCDC0305-E2BE-4F2F-98BF-98228477F7BF}"/>
              </a:ext>
            </a:extLst>
          </p:cNvPr>
          <p:cNvSpPr txBox="1"/>
          <p:nvPr/>
        </p:nvSpPr>
        <p:spPr>
          <a:xfrm>
            <a:off x="8354518" y="4350281"/>
            <a:ext cx="3348958" cy="369332"/>
          </a:xfrm>
          <a:prstGeom prst="rect">
            <a:avLst/>
          </a:prstGeom>
          <a:solidFill>
            <a:schemeClr val="accent5">
              <a:lumMod val="20000"/>
              <a:lumOff val="80000"/>
            </a:schemeClr>
          </a:solidFill>
        </p:spPr>
        <p:txBody>
          <a:bodyPr wrap="square" rtlCol="0">
            <a:spAutoFit/>
          </a:bodyPr>
          <a:lstStyle/>
          <a:p>
            <a:pPr algn="ctr"/>
            <a:r>
              <a:rPr lang="en-GB" dirty="0"/>
              <a:t>Cave atmosphere</a:t>
            </a:r>
            <a:endParaRPr lang="LID4096" dirty="0"/>
          </a:p>
        </p:txBody>
      </p:sp>
      <p:sp>
        <p:nvSpPr>
          <p:cNvPr id="14" name="TextBox 13">
            <a:extLst>
              <a:ext uri="{FF2B5EF4-FFF2-40B4-BE49-F238E27FC236}">
                <a16:creationId xmlns:a16="http://schemas.microsoft.com/office/drawing/2014/main" id="{855FBD42-AF0C-4AA6-94B1-FC972D135CE9}"/>
              </a:ext>
            </a:extLst>
          </p:cNvPr>
          <p:cNvSpPr txBox="1"/>
          <p:nvPr/>
        </p:nvSpPr>
        <p:spPr>
          <a:xfrm>
            <a:off x="4549142" y="1537763"/>
            <a:ext cx="3348958" cy="923330"/>
          </a:xfrm>
          <a:prstGeom prst="rect">
            <a:avLst/>
          </a:prstGeom>
          <a:noFill/>
        </p:spPr>
        <p:txBody>
          <a:bodyPr wrap="square" rtlCol="0">
            <a:spAutoFit/>
          </a:bodyPr>
          <a:lstStyle/>
          <a:p>
            <a:pPr marL="285750" indent="-285750">
              <a:buFont typeface="Arial" panose="020B0604020202020204" pitchFamily="34" charset="0"/>
              <a:buChar char="•"/>
            </a:pPr>
            <a:r>
              <a:rPr lang="de-DE" dirty="0"/>
              <a:t>Respiration rates, pCO</a:t>
            </a:r>
            <a:r>
              <a:rPr lang="de-DE" baseline="-25000" dirty="0"/>
              <a:t>2</a:t>
            </a:r>
            <a:endParaRPr lang="de-DE" dirty="0"/>
          </a:p>
          <a:p>
            <a:pPr marL="285750" indent="-285750">
              <a:buFont typeface="Arial" panose="020B0604020202020204" pitchFamily="34" charset="0"/>
              <a:buChar char="•"/>
            </a:pPr>
            <a:r>
              <a:rPr lang="de-DE" dirty="0"/>
              <a:t>Atmospheric CO</a:t>
            </a:r>
            <a:r>
              <a:rPr lang="de-DE" baseline="-25000" dirty="0"/>
              <a:t>2</a:t>
            </a:r>
          </a:p>
          <a:p>
            <a:pPr marL="285750" indent="-285750">
              <a:buFont typeface="Arial" panose="020B0604020202020204" pitchFamily="34" charset="0"/>
              <a:buChar char="•"/>
            </a:pPr>
            <a:r>
              <a:rPr lang="el-GR" i="1" dirty="0">
                <a:latin typeface="Trebuchet MS" panose="020B0603020202020204" pitchFamily="34" charset="0"/>
              </a:rPr>
              <a:t>δ</a:t>
            </a:r>
            <a:r>
              <a:rPr lang="de-DE" baseline="30000" dirty="0"/>
              <a:t>13</a:t>
            </a:r>
            <a:r>
              <a:rPr lang="de-DE" dirty="0"/>
              <a:t>C of soil CO</a:t>
            </a:r>
            <a:r>
              <a:rPr lang="de-DE" baseline="-25000" dirty="0"/>
              <a:t>2</a:t>
            </a:r>
            <a:endParaRPr lang="en-US" dirty="0"/>
          </a:p>
        </p:txBody>
      </p:sp>
      <p:sp>
        <p:nvSpPr>
          <p:cNvPr id="15" name="TextBox 14">
            <a:extLst>
              <a:ext uri="{FF2B5EF4-FFF2-40B4-BE49-F238E27FC236}">
                <a16:creationId xmlns:a16="http://schemas.microsoft.com/office/drawing/2014/main" id="{5F4FF290-8FDB-4A4E-BCA9-BC58FFE4231D}"/>
              </a:ext>
            </a:extLst>
          </p:cNvPr>
          <p:cNvSpPr txBox="1"/>
          <p:nvPr/>
        </p:nvSpPr>
        <p:spPr>
          <a:xfrm>
            <a:off x="4549142" y="2970019"/>
            <a:ext cx="3348958" cy="923330"/>
          </a:xfrm>
          <a:prstGeom prst="rect">
            <a:avLst/>
          </a:prstGeom>
          <a:noFill/>
        </p:spPr>
        <p:txBody>
          <a:bodyPr wrap="square" rtlCol="0">
            <a:spAutoFit/>
          </a:bodyPr>
          <a:lstStyle/>
          <a:p>
            <a:pPr marL="285750" indent="-285750">
              <a:buFont typeface="Arial" panose="020B0604020202020204" pitchFamily="34" charset="0"/>
              <a:buChar char="•"/>
            </a:pPr>
            <a:r>
              <a:rPr lang="de-DE" dirty="0"/>
              <a:t>Calcite &amp; Dolomite dissolution</a:t>
            </a:r>
            <a:endParaRPr lang="en-US" baseline="-25000" dirty="0"/>
          </a:p>
          <a:p>
            <a:pPr marL="285750" indent="-285750">
              <a:buFont typeface="Arial" panose="020B0604020202020204" pitchFamily="34" charset="0"/>
              <a:buChar char="•"/>
            </a:pPr>
            <a:r>
              <a:rPr lang="en-US" dirty="0"/>
              <a:t>Open vs closed systems</a:t>
            </a:r>
          </a:p>
          <a:p>
            <a:pPr marL="285750" indent="-285750">
              <a:buFont typeface="Arial" panose="020B0604020202020204" pitchFamily="34" charset="0"/>
              <a:buChar char="•"/>
            </a:pPr>
            <a:r>
              <a:rPr lang="en-US" dirty="0"/>
              <a:t>Host rock heterogeneity</a:t>
            </a:r>
            <a:endParaRPr lang="de-DE" dirty="0"/>
          </a:p>
        </p:txBody>
      </p:sp>
      <p:sp>
        <p:nvSpPr>
          <p:cNvPr id="16" name="TextBox 15">
            <a:extLst>
              <a:ext uri="{FF2B5EF4-FFF2-40B4-BE49-F238E27FC236}">
                <a16:creationId xmlns:a16="http://schemas.microsoft.com/office/drawing/2014/main" id="{64512239-88CB-427C-91E0-8A2627F40938}"/>
              </a:ext>
            </a:extLst>
          </p:cNvPr>
          <p:cNvSpPr txBox="1"/>
          <p:nvPr/>
        </p:nvSpPr>
        <p:spPr>
          <a:xfrm>
            <a:off x="4549142" y="4719613"/>
            <a:ext cx="3348958" cy="1754326"/>
          </a:xfrm>
          <a:prstGeom prst="rect">
            <a:avLst/>
          </a:prstGeom>
          <a:noFill/>
        </p:spPr>
        <p:txBody>
          <a:bodyPr wrap="square" rtlCol="0">
            <a:spAutoFit/>
          </a:bodyPr>
          <a:lstStyle/>
          <a:p>
            <a:pPr marL="285750" indent="-285750">
              <a:buFont typeface="Arial" panose="020B0604020202020204" pitchFamily="34" charset="0"/>
              <a:buChar char="•"/>
            </a:pPr>
            <a:r>
              <a:rPr lang="de-DE" dirty="0"/>
              <a:t>CO</a:t>
            </a:r>
            <a:r>
              <a:rPr lang="de-DE" baseline="-25000" dirty="0"/>
              <a:t>2</a:t>
            </a:r>
            <a:r>
              <a:rPr lang="de-DE" dirty="0"/>
              <a:t>(g)-DIC equilibrium</a:t>
            </a:r>
          </a:p>
          <a:p>
            <a:pPr marL="285750" indent="-285750">
              <a:buFont typeface="Arial" panose="020B0604020202020204" pitchFamily="34" charset="0"/>
              <a:buChar char="•"/>
            </a:pPr>
            <a:r>
              <a:rPr lang="de-DE" dirty="0"/>
              <a:t>CO</a:t>
            </a:r>
            <a:r>
              <a:rPr lang="de-DE" baseline="-25000" dirty="0"/>
              <a:t>2</a:t>
            </a:r>
            <a:r>
              <a:rPr lang="de-DE" dirty="0"/>
              <a:t> degassing</a:t>
            </a:r>
          </a:p>
          <a:p>
            <a:pPr marL="285750" indent="-285750">
              <a:buFont typeface="Arial" panose="020B0604020202020204" pitchFamily="34" charset="0"/>
              <a:buChar char="•"/>
            </a:pPr>
            <a:r>
              <a:rPr lang="de-DE" dirty="0"/>
              <a:t>Calcite precipitation</a:t>
            </a:r>
          </a:p>
          <a:p>
            <a:pPr marL="285750" indent="-285750">
              <a:buFont typeface="Arial" panose="020B0604020202020204" pitchFamily="34" charset="0"/>
              <a:buChar char="•"/>
            </a:pPr>
            <a:r>
              <a:rPr lang="de-DE" dirty="0"/>
              <a:t>Isotopic fractionation</a:t>
            </a:r>
          </a:p>
          <a:p>
            <a:pPr marL="285750" indent="-285750">
              <a:buFont typeface="Arial" panose="020B0604020202020204" pitchFamily="34" charset="0"/>
              <a:buChar char="•"/>
            </a:pPr>
            <a:r>
              <a:rPr lang="de-DE" dirty="0"/>
              <a:t>Growth rates</a:t>
            </a:r>
          </a:p>
          <a:p>
            <a:pPr marL="285750" indent="-285750">
              <a:buFont typeface="Arial" panose="020B0604020202020204" pitchFamily="34" charset="0"/>
              <a:buChar char="•"/>
            </a:pPr>
            <a:endParaRPr lang="de-DE" dirty="0"/>
          </a:p>
        </p:txBody>
      </p:sp>
      <p:sp>
        <p:nvSpPr>
          <p:cNvPr id="17" name="TextBox 16">
            <a:extLst>
              <a:ext uri="{FF2B5EF4-FFF2-40B4-BE49-F238E27FC236}">
                <a16:creationId xmlns:a16="http://schemas.microsoft.com/office/drawing/2014/main" id="{5798FFDA-3832-4464-B0E4-61C6E651F84C}"/>
              </a:ext>
            </a:extLst>
          </p:cNvPr>
          <p:cNvSpPr txBox="1"/>
          <p:nvPr/>
        </p:nvSpPr>
        <p:spPr>
          <a:xfrm>
            <a:off x="8354518" y="4719613"/>
            <a:ext cx="3348958" cy="923330"/>
          </a:xfrm>
          <a:prstGeom prst="rect">
            <a:avLst/>
          </a:prstGeom>
          <a:noFill/>
        </p:spPr>
        <p:txBody>
          <a:bodyPr wrap="square" rtlCol="0">
            <a:spAutoFit/>
          </a:bodyPr>
          <a:lstStyle/>
          <a:p>
            <a:pPr marL="285750" indent="-285750">
              <a:buFont typeface="Arial" panose="020B0604020202020204" pitchFamily="34" charset="0"/>
              <a:buChar char="•"/>
            </a:pPr>
            <a:r>
              <a:rPr lang="de-DE" dirty="0"/>
              <a:t>Cave pCO</a:t>
            </a:r>
            <a:r>
              <a:rPr lang="de-DE" baseline="-25000" dirty="0"/>
              <a:t>2</a:t>
            </a:r>
          </a:p>
          <a:p>
            <a:pPr marL="285750" indent="-285750">
              <a:buFont typeface="Arial" panose="020B0604020202020204" pitchFamily="34" charset="0"/>
              <a:buChar char="•"/>
            </a:pPr>
            <a:r>
              <a:rPr lang="de-DE" dirty="0"/>
              <a:t>Cave temperature</a:t>
            </a:r>
          </a:p>
          <a:p>
            <a:pPr marL="285750" indent="-285750">
              <a:buFont typeface="Arial" panose="020B0604020202020204" pitchFamily="34" charset="0"/>
              <a:buChar char="•"/>
            </a:pPr>
            <a:endParaRPr lang="de-DE" dirty="0"/>
          </a:p>
        </p:txBody>
      </p:sp>
      <p:sp>
        <p:nvSpPr>
          <p:cNvPr id="18" name="TextBox 17">
            <a:extLst>
              <a:ext uri="{FF2B5EF4-FFF2-40B4-BE49-F238E27FC236}">
                <a16:creationId xmlns:a16="http://schemas.microsoft.com/office/drawing/2014/main" id="{D67A85E3-5847-401E-B599-C3CABAA8C07D}"/>
              </a:ext>
            </a:extLst>
          </p:cNvPr>
          <p:cNvSpPr txBox="1"/>
          <p:nvPr/>
        </p:nvSpPr>
        <p:spPr>
          <a:xfrm>
            <a:off x="8354518" y="2986167"/>
            <a:ext cx="3348958" cy="1477328"/>
          </a:xfrm>
          <a:prstGeom prst="rect">
            <a:avLst/>
          </a:prstGeom>
          <a:noFill/>
        </p:spPr>
        <p:txBody>
          <a:bodyPr wrap="square" rtlCol="0">
            <a:spAutoFit/>
          </a:bodyPr>
          <a:lstStyle/>
          <a:p>
            <a:pPr marL="285750" indent="-285750">
              <a:buFont typeface="Arial" panose="020B0604020202020204" pitchFamily="34" charset="0"/>
              <a:buChar char="•"/>
            </a:pPr>
            <a:r>
              <a:rPr lang="de-DE" dirty="0"/>
              <a:t>CO</a:t>
            </a:r>
            <a:r>
              <a:rPr lang="de-DE" baseline="-25000" dirty="0"/>
              <a:t>2</a:t>
            </a:r>
            <a:r>
              <a:rPr lang="de-DE" dirty="0"/>
              <a:t> degassing in relation to water availability</a:t>
            </a:r>
          </a:p>
          <a:p>
            <a:pPr marL="285750" indent="-285750">
              <a:buFont typeface="Arial" panose="020B0604020202020204" pitchFamily="34" charset="0"/>
              <a:buChar char="•"/>
            </a:pPr>
            <a:r>
              <a:rPr lang="de-DE" dirty="0"/>
              <a:t>Calcite precipitation</a:t>
            </a:r>
          </a:p>
          <a:p>
            <a:pPr marL="285750" indent="-285750">
              <a:buFont typeface="Arial" panose="020B0604020202020204" pitchFamily="34" charset="0"/>
              <a:buChar char="•"/>
            </a:pPr>
            <a:r>
              <a:rPr lang="de-DE" dirty="0"/>
              <a:t>Isotopic fractionation</a:t>
            </a:r>
          </a:p>
          <a:p>
            <a:pPr marL="285750" indent="-285750">
              <a:buFont typeface="Arial" panose="020B0604020202020204" pitchFamily="34" charset="0"/>
              <a:buChar char="•"/>
            </a:pPr>
            <a:endParaRPr lang="de-DE" dirty="0"/>
          </a:p>
        </p:txBody>
      </p:sp>
      <p:sp>
        <p:nvSpPr>
          <p:cNvPr id="20" name="TextBox 19">
            <a:extLst>
              <a:ext uri="{FF2B5EF4-FFF2-40B4-BE49-F238E27FC236}">
                <a16:creationId xmlns:a16="http://schemas.microsoft.com/office/drawing/2014/main" id="{D671B451-58C1-4626-A948-82E07CB73116}"/>
              </a:ext>
            </a:extLst>
          </p:cNvPr>
          <p:cNvSpPr txBox="1"/>
          <p:nvPr/>
        </p:nvSpPr>
        <p:spPr>
          <a:xfrm>
            <a:off x="1022555" y="6196940"/>
            <a:ext cx="11169445" cy="646331"/>
          </a:xfrm>
          <a:prstGeom prst="rect">
            <a:avLst/>
          </a:prstGeom>
          <a:noFill/>
        </p:spPr>
        <p:txBody>
          <a:bodyPr wrap="square">
            <a:spAutoFit/>
          </a:bodyPr>
          <a:lstStyle/>
          <a:p>
            <a:r>
              <a:rPr lang="de-DE" i="1" dirty="0">
                <a:solidFill>
                  <a:schemeClr val="accent5">
                    <a:lumMod val="60000"/>
                    <a:lumOff val="40000"/>
                  </a:schemeClr>
                </a:solidFill>
              </a:rPr>
              <a:t>Calculations for ionic concentrations and isotopic effects are very well explored</a:t>
            </a:r>
          </a:p>
          <a:p>
            <a:r>
              <a:rPr lang="de-DE" i="1" dirty="0">
                <a:solidFill>
                  <a:schemeClr val="accent5">
                    <a:lumMod val="60000"/>
                    <a:lumOff val="40000"/>
                  </a:schemeClr>
                </a:solidFill>
              </a:rPr>
              <a:t>Models mostly differ in which effects they account for and the degree of complexity of the implementation</a:t>
            </a:r>
            <a:endParaRPr lang="en-US" i="1" dirty="0">
              <a:solidFill>
                <a:schemeClr val="accent5">
                  <a:lumMod val="60000"/>
                  <a:lumOff val="40000"/>
                </a:schemeClr>
              </a:solidFill>
            </a:endParaRPr>
          </a:p>
        </p:txBody>
      </p:sp>
    </p:spTree>
    <p:extLst>
      <p:ext uri="{BB962C8B-B14F-4D97-AF65-F5344CB8AC3E}">
        <p14:creationId xmlns:p14="http://schemas.microsoft.com/office/powerpoint/2010/main" val="156884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p:bldP spid="15" grpId="0"/>
      <p:bldP spid="16" grpId="0"/>
      <p:bldP spid="17" grpId="0"/>
      <p:bldP spid="18"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3A28-31D5-D3D8-1513-97E82366F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435C5-2986-826A-E305-B9E24BB464A2}"/>
              </a:ext>
            </a:extLst>
          </p:cNvPr>
          <p:cNvSpPr>
            <a:spLocks noGrp="1"/>
          </p:cNvSpPr>
          <p:nvPr>
            <p:ph type="title"/>
          </p:nvPr>
        </p:nvSpPr>
        <p:spPr/>
        <p:txBody>
          <a:bodyPr>
            <a:normAutofit fontScale="90000"/>
          </a:bodyPr>
          <a:lstStyle/>
          <a:p>
            <a:r>
              <a:rPr lang="en-GB" dirty="0"/>
              <a:t>A few prominent models</a:t>
            </a:r>
            <a:endParaRPr lang="LID4096" dirty="0"/>
          </a:p>
        </p:txBody>
      </p:sp>
      <p:graphicFrame>
        <p:nvGraphicFramePr>
          <p:cNvPr id="12" name="Table 12">
            <a:extLst>
              <a:ext uri="{FF2B5EF4-FFF2-40B4-BE49-F238E27FC236}">
                <a16:creationId xmlns:a16="http://schemas.microsoft.com/office/drawing/2014/main" id="{6A1BD90B-8AEF-4B40-A29E-B54CD79A6018}"/>
              </a:ext>
            </a:extLst>
          </p:cNvPr>
          <p:cNvGraphicFramePr>
            <a:graphicFrameLocks noGrp="1"/>
          </p:cNvGraphicFramePr>
          <p:nvPr>
            <p:extLst>
              <p:ext uri="{D42A27DB-BD31-4B8C-83A1-F6EECF244321}">
                <p14:modId xmlns:p14="http://schemas.microsoft.com/office/powerpoint/2010/main" val="528373479"/>
              </p:ext>
            </p:extLst>
          </p:nvPr>
        </p:nvGraphicFramePr>
        <p:xfrm>
          <a:off x="753035" y="961617"/>
          <a:ext cx="10364145" cy="5552275"/>
        </p:xfrm>
        <a:graphic>
          <a:graphicData uri="http://schemas.openxmlformats.org/drawingml/2006/table">
            <a:tbl>
              <a:tblPr firstRow="1">
                <a:tableStyleId>{22838BEF-8BB2-4498-84A7-C5851F593DF1}</a:tableStyleId>
              </a:tblPr>
              <a:tblGrid>
                <a:gridCol w="2327049">
                  <a:extLst>
                    <a:ext uri="{9D8B030D-6E8A-4147-A177-3AD203B41FA5}">
                      <a16:colId xmlns:a16="http://schemas.microsoft.com/office/drawing/2014/main" val="3930890212"/>
                    </a:ext>
                  </a:extLst>
                </a:gridCol>
                <a:gridCol w="2679032">
                  <a:extLst>
                    <a:ext uri="{9D8B030D-6E8A-4147-A177-3AD203B41FA5}">
                      <a16:colId xmlns:a16="http://schemas.microsoft.com/office/drawing/2014/main" val="4156896365"/>
                    </a:ext>
                  </a:extLst>
                </a:gridCol>
                <a:gridCol w="2679032">
                  <a:extLst>
                    <a:ext uri="{9D8B030D-6E8A-4147-A177-3AD203B41FA5}">
                      <a16:colId xmlns:a16="http://schemas.microsoft.com/office/drawing/2014/main" val="2086918446"/>
                    </a:ext>
                  </a:extLst>
                </a:gridCol>
                <a:gridCol w="2679032">
                  <a:extLst>
                    <a:ext uri="{9D8B030D-6E8A-4147-A177-3AD203B41FA5}">
                      <a16:colId xmlns:a16="http://schemas.microsoft.com/office/drawing/2014/main" val="1591279886"/>
                    </a:ext>
                  </a:extLst>
                </a:gridCol>
              </a:tblGrid>
              <a:tr h="353407">
                <a:tc>
                  <a:txBody>
                    <a:bodyPr/>
                    <a:lstStyle/>
                    <a:p>
                      <a:endParaRPr lang="en-US" dirty="0"/>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dirty="0"/>
                        <a:t>ISOLUTION (C, O)</a:t>
                      </a:r>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de-DE" dirty="0"/>
                        <a:t>CaveCalc (C, O, TE)</a:t>
                      </a:r>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de-DE" dirty="0"/>
                        <a:t>I-STAL (TE, Ca)</a:t>
                      </a:r>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20308739"/>
                  </a:ext>
                </a:extLst>
              </a:tr>
              <a:tr h="1271600">
                <a:tc>
                  <a:txBody>
                    <a:bodyPr/>
                    <a:lstStyle/>
                    <a:p>
                      <a:pPr algn="r"/>
                      <a:r>
                        <a:rPr lang="de-DE" b="1" dirty="0"/>
                        <a:t>Soil compartment</a:t>
                      </a:r>
                      <a:endParaRPr lang="en-US" b="1" dirty="0"/>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buFont typeface="Arial" panose="020B0604020202020204" pitchFamily="34" charset="0"/>
                        <a:buChar char="•"/>
                      </a:pPr>
                      <a:r>
                        <a:rPr lang="de-DE" sz="1400" dirty="0"/>
                        <a:t>CO2 (g) – CO2(aq) equilibrium</a:t>
                      </a:r>
                    </a:p>
                    <a:p>
                      <a:pPr marL="285750" indent="-285750">
                        <a:buFont typeface="Arial" panose="020B0604020202020204" pitchFamily="34" charset="0"/>
                        <a:buChar char="•"/>
                      </a:pPr>
                      <a:r>
                        <a:rPr lang="el-GR" sz="1400" i="1" dirty="0">
                          <a:latin typeface="Trebuchet MS" panose="020B0603020202020204" pitchFamily="34" charset="0"/>
                        </a:rPr>
                        <a:t>δ</a:t>
                      </a:r>
                      <a:r>
                        <a:rPr lang="de-DE" sz="1400" baseline="30000" dirty="0"/>
                        <a:t>13</a:t>
                      </a:r>
                      <a:r>
                        <a:rPr lang="de-DE" sz="1400" dirty="0"/>
                        <a:t>C, CO</a:t>
                      </a:r>
                      <a:r>
                        <a:rPr lang="de-DE" sz="1400" baseline="-25000" dirty="0"/>
                        <a:t>2</a:t>
                      </a:r>
                      <a:r>
                        <a:rPr lang="de-DE" sz="1400" dirty="0"/>
                        <a:t> mixing</a:t>
                      </a:r>
                    </a:p>
                    <a:p>
                      <a:pPr marL="285750" indent="-285750">
                        <a:buFont typeface="Arial" panose="020B0604020202020204" pitchFamily="34" charset="0"/>
                        <a:buChar char="•"/>
                      </a:pPr>
                      <a:r>
                        <a:rPr lang="de-DE" sz="1400" dirty="0"/>
                        <a:t>mechanistic solution chemistry (PHREEQC)</a:t>
                      </a:r>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buFont typeface="Arial" panose="020B0604020202020204" pitchFamily="34" charset="0"/>
                        <a:buChar char="•"/>
                      </a:pPr>
                      <a:r>
                        <a:rPr lang="de-DE" sz="1400" dirty="0"/>
                        <a:t>Estimate initial Ca and TE content of dripwater</a:t>
                      </a:r>
                      <a:endParaRPr lang="en-US" sz="1400" dirty="0"/>
                    </a:p>
                    <a:p>
                      <a:pPr marL="285750" indent="-285750">
                        <a:buFont typeface="Arial" panose="020B0604020202020204" pitchFamily="34" charset="0"/>
                        <a:buChar char="•"/>
                      </a:pPr>
                      <a:r>
                        <a:rPr lang="de-DE" sz="1400" dirty="0"/>
                        <a:t>Variable soil/vs host rock contributions considered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789025847"/>
                  </a:ext>
                </a:extLst>
              </a:tr>
              <a:tr h="1073796">
                <a:tc>
                  <a:txBody>
                    <a:bodyPr/>
                    <a:lstStyle/>
                    <a:p>
                      <a:pPr algn="r"/>
                      <a:r>
                        <a:rPr lang="de-DE" b="1" dirty="0"/>
                        <a:t>Host rock dissolution</a:t>
                      </a:r>
                      <a:endParaRPr lang="en-US" b="1" dirty="0"/>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5F3"/>
                    </a:solidFill>
                  </a:tcPr>
                </a:tc>
                <a:tc>
                  <a:txBody>
                    <a:bodyPr/>
                    <a:lstStyle/>
                    <a:p>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5F3"/>
                    </a:solidFill>
                  </a:tcPr>
                </a:tc>
                <a:tc>
                  <a:txBody>
                    <a:bodyPr/>
                    <a:lstStyle/>
                    <a:p>
                      <a:pPr marL="285750" indent="-285750">
                        <a:buFont typeface="Arial" panose="020B0604020202020204" pitchFamily="34" charset="0"/>
                        <a:buChar char="•"/>
                      </a:pPr>
                      <a:r>
                        <a:rPr lang="de-DE" sz="1400" dirty="0"/>
                        <a:t>Open or semi-open system</a:t>
                      </a:r>
                    </a:p>
                    <a:p>
                      <a:pPr marL="285750" indent="-285750">
                        <a:buFont typeface="Arial" panose="020B0604020202020204" pitchFamily="34" charset="0"/>
                        <a:buChar char="•"/>
                      </a:pPr>
                      <a:r>
                        <a:rPr lang="de-DE" sz="1400" dirty="0"/>
                        <a:t>Calcite reprecipitation</a:t>
                      </a:r>
                    </a:p>
                    <a:p>
                      <a:pPr marL="285750" indent="-285750">
                        <a:buFont typeface="Arial" panose="020B0604020202020204" pitchFamily="34" charset="0"/>
                        <a:buChar char="•"/>
                      </a:pPr>
                      <a:r>
                        <a:rPr lang="de-DE" sz="1400" dirty="0"/>
                        <a:t>mechanistic solution chemistry (PHREEQC)</a:t>
                      </a:r>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5F3"/>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t>Estimate initial Ca and TE content of dripwater</a:t>
                      </a:r>
                      <a:endParaRPr lang="en-US" sz="1400" dirty="0"/>
                    </a:p>
                    <a:p>
                      <a:pPr marL="0" indent="0">
                        <a:buFont typeface="Arial" panose="020B0604020202020204" pitchFamily="34" charset="0"/>
                        <a:buNone/>
                      </a:pPr>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5F3"/>
                    </a:solidFill>
                  </a:tcPr>
                </a:tc>
                <a:extLst>
                  <a:ext uri="{0D108BD9-81ED-4DB2-BD59-A6C34878D82A}">
                    <a16:rowId xmlns:a16="http://schemas.microsoft.com/office/drawing/2014/main" val="2807786424"/>
                  </a:ext>
                </a:extLst>
              </a:tr>
              <a:tr h="912968">
                <a:tc>
                  <a:txBody>
                    <a:bodyPr/>
                    <a:lstStyle/>
                    <a:p>
                      <a:pPr algn="r"/>
                      <a:r>
                        <a:rPr lang="de-DE" b="1" dirty="0"/>
                        <a:t>PCP</a:t>
                      </a:r>
                      <a:endParaRPr lang="en-US" b="1" dirty="0"/>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buFont typeface="Arial" panose="020B0604020202020204" pitchFamily="34" charset="0"/>
                        <a:buChar char="•"/>
                      </a:pPr>
                      <a:r>
                        <a:rPr lang="de-DE" sz="1400" dirty="0"/>
                        <a:t>Incoporated as multi-step degassing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t>mechanistic solution chemistry (PHREEQC)</a:t>
                      </a:r>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buFont typeface="Arial" panose="020B0604020202020204" pitchFamily="34" charset="0"/>
                        <a:buChar char="•"/>
                      </a:pPr>
                      <a:r>
                        <a:rPr lang="de-DE" sz="1400" dirty="0"/>
                        <a:t>Loss of Ca and TEs during PCP</a:t>
                      </a:r>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055274934"/>
                  </a:ext>
                </a:extLst>
              </a:tr>
              <a:tr h="1008253">
                <a:tc>
                  <a:txBody>
                    <a:bodyPr/>
                    <a:lstStyle/>
                    <a:p>
                      <a:pPr algn="r"/>
                      <a:r>
                        <a:rPr lang="de-DE" b="1" dirty="0"/>
                        <a:t>Cave atmosphere</a:t>
                      </a:r>
                      <a:endParaRPr lang="en-US" b="1" dirty="0"/>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5F3"/>
                    </a:solidFill>
                  </a:tcPr>
                </a:tc>
                <a:tc>
                  <a:txBody>
                    <a:bodyPr/>
                    <a:lstStyle/>
                    <a:p>
                      <a:pPr marL="285750" indent="-285750">
                        <a:buFont typeface="Arial" panose="020B0604020202020204" pitchFamily="34" charset="0"/>
                        <a:buChar char="•"/>
                      </a:pPr>
                      <a:r>
                        <a:rPr lang="de-DE" sz="1400" dirty="0"/>
                        <a:t>Cave atmosphere as input</a:t>
                      </a:r>
                    </a:p>
                    <a:p>
                      <a:pPr marL="285750" indent="-285750">
                        <a:buFont typeface="Arial" panose="020B0604020202020204" pitchFamily="34" charset="0"/>
                        <a:buChar char="•"/>
                      </a:pPr>
                      <a:r>
                        <a:rPr lang="de-DE" sz="1400" dirty="0"/>
                        <a:t>Considers extensive range of parameters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5F3"/>
                    </a:solidFill>
                  </a:tcPr>
                </a:tc>
                <a:tc>
                  <a:txBody>
                    <a:bodyPr/>
                    <a:lstStyle/>
                    <a:p>
                      <a:pPr marL="285750" indent="-285750">
                        <a:buFont typeface="Arial" panose="020B0604020202020204" pitchFamily="34" charset="0"/>
                        <a:buChar char="•"/>
                      </a:pPr>
                      <a:r>
                        <a:rPr lang="de-DE" sz="1400" dirty="0"/>
                        <a:t>Cave atmosphere as input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5F3"/>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t>Cave atmosphere as input</a:t>
                      </a:r>
                    </a:p>
                    <a:p>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5F3"/>
                    </a:solidFill>
                  </a:tcPr>
                </a:tc>
                <a:extLst>
                  <a:ext uri="{0D108BD9-81ED-4DB2-BD59-A6C34878D82A}">
                    <a16:rowId xmlns:a16="http://schemas.microsoft.com/office/drawing/2014/main" val="262428936"/>
                  </a:ext>
                </a:extLst>
              </a:tr>
              <a:tr h="887986">
                <a:tc>
                  <a:txBody>
                    <a:bodyPr/>
                    <a:lstStyle/>
                    <a:p>
                      <a:pPr algn="r"/>
                      <a:r>
                        <a:rPr lang="de-DE" b="1" dirty="0"/>
                        <a:t>Calcite precipitation</a:t>
                      </a:r>
                      <a:endParaRPr lang="en-US" b="1" dirty="0"/>
                    </a:p>
                  </a:txBody>
                  <a:tcPr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buFont typeface="Arial" panose="020B0604020202020204" pitchFamily="34" charset="0"/>
                        <a:buChar char="•"/>
                      </a:pPr>
                      <a:r>
                        <a:rPr lang="de-DE" sz="1400" dirty="0"/>
                        <a:t>disequilibrium effects</a:t>
                      </a:r>
                    </a:p>
                    <a:p>
                      <a:pPr marL="285750" indent="-285750">
                        <a:buFont typeface="Arial" panose="020B0604020202020204" pitchFamily="34" charset="0"/>
                        <a:buChar char="•"/>
                      </a:pPr>
                      <a:r>
                        <a:rPr lang="de-DE" sz="1400" dirty="0"/>
                        <a:t>Evaporation inside the cave</a:t>
                      </a:r>
                    </a:p>
                    <a:p>
                      <a:pPr marL="285750" indent="-285750">
                        <a:buFont typeface="Arial" panose="020B0604020202020204" pitchFamily="34" charset="0"/>
                        <a:buChar char="•"/>
                      </a:pPr>
                      <a:r>
                        <a:rPr lang="de-DE" sz="1400" dirty="0"/>
                        <a:t>Drop splashing effects</a:t>
                      </a:r>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buFont typeface="Arial" panose="020B0604020202020204" pitchFamily="34" charset="0"/>
                        <a:buChar char="•"/>
                      </a:pPr>
                      <a:r>
                        <a:rPr lang="de-DE" sz="1400" dirty="0"/>
                        <a:t>degassing modes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t>mechanistic solution chemistry (PHREEQC)</a:t>
                      </a:r>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buFont typeface="Arial" panose="020B0604020202020204" pitchFamily="34" charset="0"/>
                        <a:buChar char="•"/>
                      </a:pPr>
                      <a:r>
                        <a:rPr lang="de-DE" sz="1400" dirty="0"/>
                        <a:t>Calcite deposition rates</a:t>
                      </a:r>
                    </a:p>
                    <a:p>
                      <a:pPr marL="285750" indent="-285750">
                        <a:buFont typeface="Arial" panose="020B0604020202020204" pitchFamily="34" charset="0"/>
                        <a:buChar char="•"/>
                      </a:pPr>
                      <a:r>
                        <a:rPr lang="de-DE" sz="1400" dirty="0"/>
                        <a:t>TE, Ca partitioning</a:t>
                      </a:r>
                      <a:endParaRPr lang="en-US" sz="14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904870518"/>
                  </a:ext>
                </a:extLst>
              </a:tr>
            </a:tbl>
          </a:graphicData>
        </a:graphic>
      </p:graphicFrame>
      <p:sp>
        <p:nvSpPr>
          <p:cNvPr id="13" name="Multiplication Sign 12">
            <a:extLst>
              <a:ext uri="{FF2B5EF4-FFF2-40B4-BE49-F238E27FC236}">
                <a16:creationId xmlns:a16="http://schemas.microsoft.com/office/drawing/2014/main" id="{35B8298F-252C-4D38-AE85-1C42377468FB}"/>
              </a:ext>
            </a:extLst>
          </p:cNvPr>
          <p:cNvSpPr/>
          <p:nvPr/>
        </p:nvSpPr>
        <p:spPr>
          <a:xfrm>
            <a:off x="4028928" y="1515150"/>
            <a:ext cx="815788" cy="788894"/>
          </a:xfrm>
          <a:prstGeom prst="mathMultiply">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7154858B-1DDF-4FF3-98E3-2304ECEA0F2E}"/>
              </a:ext>
            </a:extLst>
          </p:cNvPr>
          <p:cNvSpPr/>
          <p:nvPr/>
        </p:nvSpPr>
        <p:spPr>
          <a:xfrm>
            <a:off x="4028928" y="2762489"/>
            <a:ext cx="815788" cy="788894"/>
          </a:xfrm>
          <a:prstGeom prst="mathMultiply">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5904FC8F-60D6-4A53-99EE-DFA65F77EA38}"/>
              </a:ext>
            </a:extLst>
          </p:cNvPr>
          <p:cNvSpPr/>
          <p:nvPr/>
        </p:nvSpPr>
        <p:spPr>
          <a:xfrm>
            <a:off x="4028928" y="3766228"/>
            <a:ext cx="815788" cy="788894"/>
          </a:xfrm>
          <a:prstGeom prst="mathMultiply">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99FAD8F-F194-FB57-EBDA-0A6C47D2D6DF}"/>
              </a:ext>
            </a:extLst>
          </p:cNvPr>
          <p:cNvSpPr/>
          <p:nvPr/>
        </p:nvSpPr>
        <p:spPr>
          <a:xfrm>
            <a:off x="3097161" y="1327355"/>
            <a:ext cx="2684207" cy="51865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0C517A35-1C58-A901-E1CA-E043A4131A3D}"/>
              </a:ext>
            </a:extLst>
          </p:cNvPr>
          <p:cNvSpPr/>
          <p:nvPr/>
        </p:nvSpPr>
        <p:spPr>
          <a:xfrm>
            <a:off x="5765066" y="1327354"/>
            <a:ext cx="2684207" cy="51865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131F22FA-5B03-3751-DAFF-62208F50F620}"/>
              </a:ext>
            </a:extLst>
          </p:cNvPr>
          <p:cNvSpPr/>
          <p:nvPr/>
        </p:nvSpPr>
        <p:spPr>
          <a:xfrm>
            <a:off x="8449273" y="1327353"/>
            <a:ext cx="2684207" cy="51865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9941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A4171-88A0-84BA-29AF-89080E5A4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C293F-AC3F-4FAB-B6CB-3A5F7D3854DE}"/>
              </a:ext>
            </a:extLst>
          </p:cNvPr>
          <p:cNvSpPr>
            <a:spLocks noGrp="1"/>
          </p:cNvSpPr>
          <p:nvPr>
            <p:ph type="title"/>
          </p:nvPr>
        </p:nvSpPr>
        <p:spPr/>
        <p:txBody>
          <a:bodyPr>
            <a:normAutofit fontScale="90000"/>
          </a:bodyPr>
          <a:lstStyle/>
          <a:p>
            <a:r>
              <a:rPr lang="en-GB" dirty="0"/>
              <a:t>Major modelling components</a:t>
            </a:r>
            <a:endParaRPr lang="LID4096" dirty="0"/>
          </a:p>
        </p:txBody>
      </p:sp>
      <p:sp>
        <p:nvSpPr>
          <p:cNvPr id="7" name="TextBox 6">
            <a:extLst>
              <a:ext uri="{FF2B5EF4-FFF2-40B4-BE49-F238E27FC236}">
                <a16:creationId xmlns:a16="http://schemas.microsoft.com/office/drawing/2014/main" id="{8E8F086D-C4D2-4E34-9AB7-1D3174B17CA0}"/>
              </a:ext>
            </a:extLst>
          </p:cNvPr>
          <p:cNvSpPr txBox="1"/>
          <p:nvPr/>
        </p:nvSpPr>
        <p:spPr>
          <a:xfrm>
            <a:off x="4549142" y="1168431"/>
            <a:ext cx="3348958" cy="369332"/>
          </a:xfrm>
          <a:prstGeom prst="rect">
            <a:avLst/>
          </a:prstGeom>
          <a:solidFill>
            <a:srgbClr val="EBEAF6"/>
          </a:solidFill>
        </p:spPr>
        <p:txBody>
          <a:bodyPr wrap="square" rtlCol="0">
            <a:spAutoFit/>
          </a:bodyPr>
          <a:lstStyle/>
          <a:p>
            <a:pPr algn="ctr"/>
            <a:r>
              <a:rPr lang="en-GB" dirty="0">
                <a:solidFill>
                  <a:schemeClr val="bg1">
                    <a:lumMod val="75000"/>
                  </a:schemeClr>
                </a:solidFill>
              </a:rPr>
              <a:t>Soil CO</a:t>
            </a:r>
            <a:r>
              <a:rPr lang="en-GB" baseline="-25000" dirty="0">
                <a:solidFill>
                  <a:schemeClr val="bg1">
                    <a:lumMod val="75000"/>
                  </a:schemeClr>
                </a:solidFill>
              </a:rPr>
              <a:t>2</a:t>
            </a:r>
            <a:endParaRPr lang="LID4096" baseline="-25000" dirty="0">
              <a:solidFill>
                <a:schemeClr val="bg1">
                  <a:lumMod val="75000"/>
                </a:schemeClr>
              </a:solidFill>
            </a:endParaRPr>
          </a:p>
        </p:txBody>
      </p:sp>
      <p:sp>
        <p:nvSpPr>
          <p:cNvPr id="8" name="TextBox 7">
            <a:extLst>
              <a:ext uri="{FF2B5EF4-FFF2-40B4-BE49-F238E27FC236}">
                <a16:creationId xmlns:a16="http://schemas.microsoft.com/office/drawing/2014/main" id="{E0CCE783-6C7F-48E2-8A28-8B1F55555CE4}"/>
              </a:ext>
            </a:extLst>
          </p:cNvPr>
          <p:cNvSpPr txBox="1"/>
          <p:nvPr/>
        </p:nvSpPr>
        <p:spPr>
          <a:xfrm>
            <a:off x="8354518" y="2600687"/>
            <a:ext cx="3348958" cy="369332"/>
          </a:xfrm>
          <a:prstGeom prst="rect">
            <a:avLst/>
          </a:prstGeom>
          <a:solidFill>
            <a:schemeClr val="accent5">
              <a:lumMod val="60000"/>
              <a:lumOff val="40000"/>
            </a:schemeClr>
          </a:solidFill>
        </p:spPr>
        <p:txBody>
          <a:bodyPr wrap="square" rtlCol="0">
            <a:spAutoFit/>
          </a:bodyPr>
          <a:lstStyle/>
          <a:p>
            <a:pPr algn="ctr"/>
            <a:r>
              <a:rPr lang="en-GB" dirty="0"/>
              <a:t>PCP</a:t>
            </a:r>
            <a:endParaRPr lang="LID4096" dirty="0"/>
          </a:p>
        </p:txBody>
      </p:sp>
      <p:sp>
        <p:nvSpPr>
          <p:cNvPr id="9" name="TextBox 8">
            <a:extLst>
              <a:ext uri="{FF2B5EF4-FFF2-40B4-BE49-F238E27FC236}">
                <a16:creationId xmlns:a16="http://schemas.microsoft.com/office/drawing/2014/main" id="{ADB6180E-8BA4-4FC3-A87A-8F146DCFFCB3}"/>
              </a:ext>
            </a:extLst>
          </p:cNvPr>
          <p:cNvSpPr txBox="1"/>
          <p:nvPr/>
        </p:nvSpPr>
        <p:spPr>
          <a:xfrm>
            <a:off x="4549142" y="2600687"/>
            <a:ext cx="3348958" cy="369332"/>
          </a:xfrm>
          <a:prstGeom prst="rect">
            <a:avLst/>
          </a:prstGeom>
          <a:solidFill>
            <a:schemeClr val="accent5">
              <a:lumMod val="60000"/>
              <a:lumOff val="40000"/>
            </a:schemeClr>
          </a:solidFill>
        </p:spPr>
        <p:txBody>
          <a:bodyPr wrap="square" rtlCol="0">
            <a:spAutoFit/>
          </a:bodyPr>
          <a:lstStyle/>
          <a:p>
            <a:pPr algn="ctr"/>
            <a:r>
              <a:rPr lang="en-GB" dirty="0"/>
              <a:t>Host rock dissolution</a:t>
            </a:r>
            <a:endParaRPr lang="LID4096" dirty="0"/>
          </a:p>
        </p:txBody>
      </p:sp>
      <p:grpSp>
        <p:nvGrpSpPr>
          <p:cNvPr id="4" name="Group 3">
            <a:extLst>
              <a:ext uri="{FF2B5EF4-FFF2-40B4-BE49-F238E27FC236}">
                <a16:creationId xmlns:a16="http://schemas.microsoft.com/office/drawing/2014/main" id="{D062777A-31D4-478F-87BB-26DD8A42833D}"/>
              </a:ext>
            </a:extLst>
          </p:cNvPr>
          <p:cNvGrpSpPr/>
          <p:nvPr/>
        </p:nvGrpSpPr>
        <p:grpSpPr>
          <a:xfrm>
            <a:off x="311789" y="1096634"/>
            <a:ext cx="3698870" cy="4664732"/>
            <a:chOff x="4016063" y="2047811"/>
            <a:chExt cx="3698870" cy="4664732"/>
          </a:xfrm>
        </p:grpSpPr>
        <p:pic>
          <p:nvPicPr>
            <p:cNvPr id="10" name="Picture 9" descr="CP - Stalagmite carbon isotopes suggest deglacial increase in soil  respiration in western Europe driven by temperature change">
              <a:extLst>
                <a:ext uri="{FF2B5EF4-FFF2-40B4-BE49-F238E27FC236}">
                  <a16:creationId xmlns:a16="http://schemas.microsoft.com/office/drawing/2014/main" id="{5A8F4F74-8DB2-4070-BC40-A2A3A6C1325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958" r="20876"/>
            <a:stretch/>
          </p:blipFill>
          <p:spPr bwMode="auto">
            <a:xfrm>
              <a:off x="4016063" y="2047811"/>
              <a:ext cx="3698870" cy="43915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3242B2C-1097-4384-B88D-7BC1E47CAF90}"/>
                </a:ext>
              </a:extLst>
            </p:cNvPr>
            <p:cNvSpPr txBox="1"/>
            <p:nvPr/>
          </p:nvSpPr>
          <p:spPr>
            <a:xfrm>
              <a:off x="4016063" y="6435544"/>
              <a:ext cx="1698285" cy="276999"/>
            </a:xfrm>
            <a:prstGeom prst="rect">
              <a:avLst/>
            </a:prstGeom>
            <a:noFill/>
          </p:spPr>
          <p:txBody>
            <a:bodyPr wrap="none" rtlCol="0">
              <a:spAutoFit/>
            </a:bodyPr>
            <a:lstStyle/>
            <a:p>
              <a:r>
                <a:rPr lang="en-GB" sz="1200" dirty="0" err="1"/>
                <a:t>Lechleitner</a:t>
              </a:r>
              <a:r>
                <a:rPr lang="en-GB" sz="1200" dirty="0"/>
                <a:t> et al., 2021</a:t>
              </a:r>
              <a:endParaRPr lang="LID4096" sz="1200" dirty="0"/>
            </a:p>
          </p:txBody>
        </p:sp>
      </p:grpSp>
      <p:sp>
        <p:nvSpPr>
          <p:cNvPr id="12" name="TextBox 11">
            <a:extLst>
              <a:ext uri="{FF2B5EF4-FFF2-40B4-BE49-F238E27FC236}">
                <a16:creationId xmlns:a16="http://schemas.microsoft.com/office/drawing/2014/main" id="{A56985B3-74F3-4785-A11D-71002F0AAF2E}"/>
              </a:ext>
            </a:extLst>
          </p:cNvPr>
          <p:cNvSpPr txBox="1"/>
          <p:nvPr/>
        </p:nvSpPr>
        <p:spPr>
          <a:xfrm>
            <a:off x="4549142" y="4350281"/>
            <a:ext cx="3348958" cy="369332"/>
          </a:xfrm>
          <a:prstGeom prst="rect">
            <a:avLst/>
          </a:prstGeom>
          <a:solidFill>
            <a:schemeClr val="accent5">
              <a:lumMod val="60000"/>
              <a:lumOff val="40000"/>
            </a:schemeClr>
          </a:solidFill>
        </p:spPr>
        <p:txBody>
          <a:bodyPr wrap="square" rtlCol="0">
            <a:spAutoFit/>
          </a:bodyPr>
          <a:lstStyle/>
          <a:p>
            <a:pPr algn="ctr"/>
            <a:r>
              <a:rPr lang="en-GB" dirty="0"/>
              <a:t>Calcite precipitation</a:t>
            </a:r>
            <a:endParaRPr lang="LID4096" dirty="0"/>
          </a:p>
        </p:txBody>
      </p:sp>
      <p:sp>
        <p:nvSpPr>
          <p:cNvPr id="13" name="TextBox 12">
            <a:extLst>
              <a:ext uri="{FF2B5EF4-FFF2-40B4-BE49-F238E27FC236}">
                <a16:creationId xmlns:a16="http://schemas.microsoft.com/office/drawing/2014/main" id="{FCDC0305-E2BE-4F2F-98BF-98228477F7BF}"/>
              </a:ext>
            </a:extLst>
          </p:cNvPr>
          <p:cNvSpPr txBox="1"/>
          <p:nvPr/>
        </p:nvSpPr>
        <p:spPr>
          <a:xfrm>
            <a:off x="8354518" y="4350281"/>
            <a:ext cx="3348958" cy="369332"/>
          </a:xfrm>
          <a:prstGeom prst="rect">
            <a:avLst/>
          </a:prstGeom>
          <a:solidFill>
            <a:srgbClr val="EBEAF6"/>
          </a:solidFill>
        </p:spPr>
        <p:txBody>
          <a:bodyPr wrap="square" rtlCol="0">
            <a:spAutoFit/>
          </a:bodyPr>
          <a:lstStyle/>
          <a:p>
            <a:pPr algn="ctr"/>
            <a:r>
              <a:rPr lang="en-GB" dirty="0">
                <a:solidFill>
                  <a:schemeClr val="bg1">
                    <a:lumMod val="75000"/>
                  </a:schemeClr>
                </a:solidFill>
              </a:rPr>
              <a:t>Cave atmosphere</a:t>
            </a:r>
            <a:endParaRPr lang="LID4096" dirty="0">
              <a:solidFill>
                <a:schemeClr val="bg1">
                  <a:lumMod val="75000"/>
                </a:schemeClr>
              </a:solidFill>
            </a:endParaRPr>
          </a:p>
        </p:txBody>
      </p:sp>
      <p:sp>
        <p:nvSpPr>
          <p:cNvPr id="14" name="TextBox 13">
            <a:extLst>
              <a:ext uri="{FF2B5EF4-FFF2-40B4-BE49-F238E27FC236}">
                <a16:creationId xmlns:a16="http://schemas.microsoft.com/office/drawing/2014/main" id="{855FBD42-AF0C-4AA6-94B1-FC972D135CE9}"/>
              </a:ext>
            </a:extLst>
          </p:cNvPr>
          <p:cNvSpPr txBox="1"/>
          <p:nvPr/>
        </p:nvSpPr>
        <p:spPr>
          <a:xfrm>
            <a:off x="4549142" y="1537763"/>
            <a:ext cx="3348958" cy="923330"/>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bg1">
                    <a:lumMod val="75000"/>
                  </a:schemeClr>
                </a:solidFill>
              </a:rPr>
              <a:t>Respiration rates, pCO</a:t>
            </a:r>
            <a:r>
              <a:rPr lang="de-DE" baseline="-25000" dirty="0">
                <a:solidFill>
                  <a:schemeClr val="bg1">
                    <a:lumMod val="75000"/>
                  </a:schemeClr>
                </a:solidFill>
              </a:rPr>
              <a:t>2</a:t>
            </a:r>
            <a:endParaRPr lang="de-DE" dirty="0">
              <a:solidFill>
                <a:schemeClr val="bg1">
                  <a:lumMod val="75000"/>
                </a:schemeClr>
              </a:solidFill>
            </a:endParaRPr>
          </a:p>
          <a:p>
            <a:pPr marL="285750" indent="-285750">
              <a:buFont typeface="Arial" panose="020B0604020202020204" pitchFamily="34" charset="0"/>
              <a:buChar char="•"/>
            </a:pPr>
            <a:r>
              <a:rPr lang="de-DE" dirty="0">
                <a:solidFill>
                  <a:schemeClr val="bg1">
                    <a:lumMod val="75000"/>
                  </a:schemeClr>
                </a:solidFill>
              </a:rPr>
              <a:t>Atmospheric CO</a:t>
            </a:r>
            <a:r>
              <a:rPr lang="de-DE" baseline="-25000" dirty="0">
                <a:solidFill>
                  <a:schemeClr val="bg1">
                    <a:lumMod val="75000"/>
                  </a:schemeClr>
                </a:solidFill>
              </a:rPr>
              <a:t>2</a:t>
            </a:r>
          </a:p>
          <a:p>
            <a:pPr marL="285750" indent="-285750">
              <a:buFont typeface="Arial" panose="020B0604020202020204" pitchFamily="34" charset="0"/>
              <a:buChar char="•"/>
            </a:pPr>
            <a:r>
              <a:rPr lang="el-GR" i="1" dirty="0">
                <a:solidFill>
                  <a:schemeClr val="bg1">
                    <a:lumMod val="75000"/>
                  </a:schemeClr>
                </a:solidFill>
                <a:latin typeface="Trebuchet MS" panose="020B0603020202020204" pitchFamily="34" charset="0"/>
              </a:rPr>
              <a:t>δ</a:t>
            </a:r>
            <a:r>
              <a:rPr lang="de-DE" baseline="30000" dirty="0">
                <a:solidFill>
                  <a:schemeClr val="bg1">
                    <a:lumMod val="75000"/>
                  </a:schemeClr>
                </a:solidFill>
              </a:rPr>
              <a:t>13</a:t>
            </a:r>
            <a:r>
              <a:rPr lang="de-DE" dirty="0">
                <a:solidFill>
                  <a:schemeClr val="bg1">
                    <a:lumMod val="75000"/>
                  </a:schemeClr>
                </a:solidFill>
              </a:rPr>
              <a:t>C of soil CO</a:t>
            </a:r>
            <a:r>
              <a:rPr lang="de-DE" baseline="-25000" dirty="0">
                <a:solidFill>
                  <a:schemeClr val="bg1">
                    <a:lumMod val="75000"/>
                  </a:schemeClr>
                </a:solidFill>
              </a:rPr>
              <a:t>2</a:t>
            </a:r>
            <a:endParaRPr lang="en-US" dirty="0">
              <a:solidFill>
                <a:schemeClr val="bg1">
                  <a:lumMod val="75000"/>
                </a:schemeClr>
              </a:solidFill>
            </a:endParaRPr>
          </a:p>
        </p:txBody>
      </p:sp>
      <p:sp>
        <p:nvSpPr>
          <p:cNvPr id="15" name="TextBox 14">
            <a:extLst>
              <a:ext uri="{FF2B5EF4-FFF2-40B4-BE49-F238E27FC236}">
                <a16:creationId xmlns:a16="http://schemas.microsoft.com/office/drawing/2014/main" id="{5F4FF290-8FDB-4A4E-BCA9-BC58FFE4231D}"/>
              </a:ext>
            </a:extLst>
          </p:cNvPr>
          <p:cNvSpPr txBox="1"/>
          <p:nvPr/>
        </p:nvSpPr>
        <p:spPr>
          <a:xfrm>
            <a:off x="4549142" y="2970019"/>
            <a:ext cx="3348958" cy="923330"/>
          </a:xfrm>
          <a:prstGeom prst="rect">
            <a:avLst/>
          </a:prstGeom>
          <a:noFill/>
        </p:spPr>
        <p:txBody>
          <a:bodyPr wrap="square" rtlCol="0">
            <a:spAutoFit/>
          </a:bodyPr>
          <a:lstStyle/>
          <a:p>
            <a:pPr marL="285750" indent="-285750">
              <a:buFont typeface="Arial" panose="020B0604020202020204" pitchFamily="34" charset="0"/>
              <a:buChar char="•"/>
            </a:pPr>
            <a:r>
              <a:rPr lang="de-DE" dirty="0"/>
              <a:t>Calcite &amp; Dolomite dissolution</a:t>
            </a:r>
            <a:endParaRPr lang="en-US" baseline="-25000" dirty="0"/>
          </a:p>
          <a:p>
            <a:pPr marL="285750" indent="-285750">
              <a:buFont typeface="Arial" panose="020B0604020202020204" pitchFamily="34" charset="0"/>
              <a:buChar char="•"/>
            </a:pPr>
            <a:r>
              <a:rPr lang="en-US" dirty="0"/>
              <a:t>Open vs closed systems</a:t>
            </a:r>
          </a:p>
          <a:p>
            <a:pPr marL="285750" indent="-285750">
              <a:buFont typeface="Arial" panose="020B0604020202020204" pitchFamily="34" charset="0"/>
              <a:buChar char="•"/>
            </a:pPr>
            <a:r>
              <a:rPr lang="en-US" dirty="0"/>
              <a:t>Host rock heterogeneity</a:t>
            </a:r>
            <a:endParaRPr lang="de-DE" dirty="0"/>
          </a:p>
        </p:txBody>
      </p:sp>
      <p:sp>
        <p:nvSpPr>
          <p:cNvPr id="16" name="TextBox 15">
            <a:extLst>
              <a:ext uri="{FF2B5EF4-FFF2-40B4-BE49-F238E27FC236}">
                <a16:creationId xmlns:a16="http://schemas.microsoft.com/office/drawing/2014/main" id="{64512239-88CB-427C-91E0-8A2627F40938}"/>
              </a:ext>
            </a:extLst>
          </p:cNvPr>
          <p:cNvSpPr txBox="1"/>
          <p:nvPr/>
        </p:nvSpPr>
        <p:spPr>
          <a:xfrm>
            <a:off x="4549142" y="4719613"/>
            <a:ext cx="3348958" cy="1754326"/>
          </a:xfrm>
          <a:prstGeom prst="rect">
            <a:avLst/>
          </a:prstGeom>
          <a:noFill/>
        </p:spPr>
        <p:txBody>
          <a:bodyPr wrap="square" rtlCol="0">
            <a:spAutoFit/>
          </a:bodyPr>
          <a:lstStyle/>
          <a:p>
            <a:pPr marL="285750" indent="-285750">
              <a:buFont typeface="Arial" panose="020B0604020202020204" pitchFamily="34" charset="0"/>
              <a:buChar char="•"/>
            </a:pPr>
            <a:r>
              <a:rPr lang="de-DE" dirty="0"/>
              <a:t>CO</a:t>
            </a:r>
            <a:r>
              <a:rPr lang="de-DE" baseline="-25000" dirty="0"/>
              <a:t>2</a:t>
            </a:r>
            <a:r>
              <a:rPr lang="de-DE" dirty="0"/>
              <a:t>(g)-DIC equilibrium</a:t>
            </a:r>
          </a:p>
          <a:p>
            <a:pPr marL="285750" indent="-285750">
              <a:buFont typeface="Arial" panose="020B0604020202020204" pitchFamily="34" charset="0"/>
              <a:buChar char="•"/>
            </a:pPr>
            <a:r>
              <a:rPr lang="de-DE" dirty="0"/>
              <a:t>CO</a:t>
            </a:r>
            <a:r>
              <a:rPr lang="de-DE" baseline="-25000" dirty="0"/>
              <a:t>2</a:t>
            </a:r>
            <a:r>
              <a:rPr lang="de-DE" dirty="0"/>
              <a:t> degassing</a:t>
            </a:r>
          </a:p>
          <a:p>
            <a:pPr marL="285750" indent="-285750">
              <a:buFont typeface="Arial" panose="020B0604020202020204" pitchFamily="34" charset="0"/>
              <a:buChar char="•"/>
            </a:pPr>
            <a:r>
              <a:rPr lang="de-DE" dirty="0"/>
              <a:t>Calcite precipitation</a:t>
            </a:r>
          </a:p>
          <a:p>
            <a:pPr marL="285750" indent="-285750">
              <a:buFont typeface="Arial" panose="020B0604020202020204" pitchFamily="34" charset="0"/>
              <a:buChar char="•"/>
            </a:pPr>
            <a:r>
              <a:rPr lang="de-DE" dirty="0"/>
              <a:t>Isotopic fractionation</a:t>
            </a:r>
          </a:p>
          <a:p>
            <a:pPr marL="285750" indent="-285750">
              <a:buFont typeface="Arial" panose="020B0604020202020204" pitchFamily="34" charset="0"/>
              <a:buChar char="•"/>
            </a:pPr>
            <a:r>
              <a:rPr lang="de-DE" dirty="0"/>
              <a:t>Growth rates</a:t>
            </a:r>
          </a:p>
          <a:p>
            <a:pPr marL="285750" indent="-285750">
              <a:buFont typeface="Arial" panose="020B0604020202020204" pitchFamily="34" charset="0"/>
              <a:buChar char="•"/>
            </a:pPr>
            <a:endParaRPr lang="de-DE" dirty="0"/>
          </a:p>
        </p:txBody>
      </p:sp>
      <p:sp>
        <p:nvSpPr>
          <p:cNvPr id="17" name="TextBox 16">
            <a:extLst>
              <a:ext uri="{FF2B5EF4-FFF2-40B4-BE49-F238E27FC236}">
                <a16:creationId xmlns:a16="http://schemas.microsoft.com/office/drawing/2014/main" id="{5798FFDA-3832-4464-B0E4-61C6E651F84C}"/>
              </a:ext>
            </a:extLst>
          </p:cNvPr>
          <p:cNvSpPr txBox="1"/>
          <p:nvPr/>
        </p:nvSpPr>
        <p:spPr>
          <a:xfrm>
            <a:off x="8354518" y="4719613"/>
            <a:ext cx="3348958" cy="923330"/>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bg1">
                    <a:lumMod val="75000"/>
                  </a:schemeClr>
                </a:solidFill>
              </a:rPr>
              <a:t>Cave pCO</a:t>
            </a:r>
            <a:r>
              <a:rPr lang="de-DE" baseline="-25000" dirty="0">
                <a:solidFill>
                  <a:schemeClr val="bg1">
                    <a:lumMod val="75000"/>
                  </a:schemeClr>
                </a:solidFill>
              </a:rPr>
              <a:t>2</a:t>
            </a:r>
          </a:p>
          <a:p>
            <a:pPr marL="285750" indent="-285750">
              <a:buFont typeface="Arial" panose="020B0604020202020204" pitchFamily="34" charset="0"/>
              <a:buChar char="•"/>
            </a:pPr>
            <a:r>
              <a:rPr lang="de-DE" dirty="0">
                <a:solidFill>
                  <a:schemeClr val="bg1">
                    <a:lumMod val="75000"/>
                  </a:schemeClr>
                </a:solidFill>
              </a:rPr>
              <a:t>Cave temperature</a:t>
            </a:r>
          </a:p>
          <a:p>
            <a:pPr marL="285750" indent="-285750">
              <a:buFont typeface="Arial" panose="020B0604020202020204" pitchFamily="34" charset="0"/>
              <a:buChar char="•"/>
            </a:pPr>
            <a:endParaRPr lang="de-DE" dirty="0">
              <a:solidFill>
                <a:schemeClr val="bg1">
                  <a:lumMod val="75000"/>
                </a:schemeClr>
              </a:solidFill>
            </a:endParaRPr>
          </a:p>
        </p:txBody>
      </p:sp>
      <p:sp>
        <p:nvSpPr>
          <p:cNvPr id="18" name="TextBox 17">
            <a:extLst>
              <a:ext uri="{FF2B5EF4-FFF2-40B4-BE49-F238E27FC236}">
                <a16:creationId xmlns:a16="http://schemas.microsoft.com/office/drawing/2014/main" id="{D67A85E3-5847-401E-B599-C3CABAA8C07D}"/>
              </a:ext>
            </a:extLst>
          </p:cNvPr>
          <p:cNvSpPr txBox="1"/>
          <p:nvPr/>
        </p:nvSpPr>
        <p:spPr>
          <a:xfrm>
            <a:off x="8354518" y="2986167"/>
            <a:ext cx="3348958" cy="1477328"/>
          </a:xfrm>
          <a:prstGeom prst="rect">
            <a:avLst/>
          </a:prstGeom>
          <a:noFill/>
        </p:spPr>
        <p:txBody>
          <a:bodyPr wrap="square" rtlCol="0">
            <a:spAutoFit/>
          </a:bodyPr>
          <a:lstStyle/>
          <a:p>
            <a:pPr marL="285750" indent="-285750">
              <a:buFont typeface="Arial" panose="020B0604020202020204" pitchFamily="34" charset="0"/>
              <a:buChar char="•"/>
            </a:pPr>
            <a:r>
              <a:rPr lang="de-DE" dirty="0"/>
              <a:t>CO</a:t>
            </a:r>
            <a:r>
              <a:rPr lang="de-DE" baseline="-25000" dirty="0"/>
              <a:t>2</a:t>
            </a:r>
            <a:r>
              <a:rPr lang="de-DE" dirty="0"/>
              <a:t> degassing in relation to water availability</a:t>
            </a:r>
          </a:p>
          <a:p>
            <a:pPr marL="285750" indent="-285750">
              <a:buFont typeface="Arial" panose="020B0604020202020204" pitchFamily="34" charset="0"/>
              <a:buChar char="•"/>
            </a:pPr>
            <a:r>
              <a:rPr lang="de-DE" dirty="0"/>
              <a:t>Calcite precipitation</a:t>
            </a:r>
          </a:p>
          <a:p>
            <a:pPr marL="285750" indent="-285750">
              <a:buFont typeface="Arial" panose="020B0604020202020204" pitchFamily="34" charset="0"/>
              <a:buChar char="•"/>
            </a:pPr>
            <a:r>
              <a:rPr lang="de-DE" dirty="0"/>
              <a:t>Isotopic fractionation</a:t>
            </a:r>
          </a:p>
          <a:p>
            <a:pPr marL="285750" indent="-285750">
              <a:buFont typeface="Arial" panose="020B0604020202020204" pitchFamily="34" charset="0"/>
              <a:buChar char="•"/>
            </a:pPr>
            <a:endParaRPr lang="de-DE" dirty="0"/>
          </a:p>
        </p:txBody>
      </p:sp>
      <p:sp>
        <p:nvSpPr>
          <p:cNvPr id="3" name="Rectangle 2">
            <a:extLst>
              <a:ext uri="{FF2B5EF4-FFF2-40B4-BE49-F238E27FC236}">
                <a16:creationId xmlns:a16="http://schemas.microsoft.com/office/drawing/2014/main" id="{7908C01D-8AA9-4EA4-809E-36025FE7D6CA}"/>
              </a:ext>
            </a:extLst>
          </p:cNvPr>
          <p:cNvSpPr/>
          <p:nvPr/>
        </p:nvSpPr>
        <p:spPr>
          <a:xfrm>
            <a:off x="8669428" y="1159372"/>
            <a:ext cx="2719137" cy="9233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Focus of existing models</a:t>
            </a:r>
            <a:endParaRPr lang="en-US" sz="2000" b="1" dirty="0"/>
          </a:p>
        </p:txBody>
      </p:sp>
    </p:spTree>
    <p:extLst>
      <p:ext uri="{BB962C8B-B14F-4D97-AF65-F5344CB8AC3E}">
        <p14:creationId xmlns:p14="http://schemas.microsoft.com/office/powerpoint/2010/main" val="3805814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2BF7-7811-8F61-66FB-AE84FFC62BFD}"/>
            </a:ext>
          </a:extLst>
        </p:cNvPr>
        <p:cNvGrpSpPr/>
        <p:nvPr/>
      </p:nvGrpSpPr>
      <p:grpSpPr>
        <a:xfrm>
          <a:off x="0" y="0"/>
          <a:ext cx="0" cy="0"/>
          <a:chOff x="0" y="0"/>
          <a:chExt cx="0" cy="0"/>
        </a:xfrm>
      </p:grpSpPr>
      <p:pic>
        <p:nvPicPr>
          <p:cNvPr id="2" name="Picture 1" descr="A black and white landscape&#10;&#10;Description automatically generated with medium confidence">
            <a:extLst>
              <a:ext uri="{FF2B5EF4-FFF2-40B4-BE49-F238E27FC236}">
                <a16:creationId xmlns:a16="http://schemas.microsoft.com/office/drawing/2014/main" id="{76B846B1-20B5-4C05-B694-780C469201AB}"/>
              </a:ext>
            </a:extLst>
          </p:cNvPr>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7343" b="40468"/>
          <a:stretch/>
        </p:blipFill>
        <p:spPr>
          <a:xfrm>
            <a:off x="0" y="0"/>
            <a:ext cx="12192000" cy="6858000"/>
          </a:xfrm>
          <a:prstGeom prst="rect">
            <a:avLst/>
          </a:prstGeom>
        </p:spPr>
      </p:pic>
      <p:sp>
        <p:nvSpPr>
          <p:cNvPr id="27" name="Title 1">
            <a:extLst>
              <a:ext uri="{FF2B5EF4-FFF2-40B4-BE49-F238E27FC236}">
                <a16:creationId xmlns:a16="http://schemas.microsoft.com/office/drawing/2014/main" id="{202F3CF4-DA49-4511-9598-8940D7A31C94}"/>
              </a:ext>
            </a:extLst>
          </p:cNvPr>
          <p:cNvSpPr>
            <a:spLocks noGrp="1"/>
          </p:cNvSpPr>
          <p:nvPr>
            <p:ph type="title"/>
          </p:nvPr>
        </p:nvSpPr>
        <p:spPr>
          <a:xfrm>
            <a:off x="0" y="938857"/>
            <a:ext cx="12192000" cy="2343956"/>
          </a:xfrm>
        </p:spPr>
        <p:txBody>
          <a:bodyPr>
            <a:normAutofit/>
          </a:bodyPr>
          <a:lstStyle/>
          <a:p>
            <a:pPr algn="ctr">
              <a:lnSpc>
                <a:spcPct val="100000"/>
              </a:lnSpc>
            </a:pPr>
            <a:r>
              <a:rPr lang="en-GB" sz="7200" b="1" dirty="0">
                <a:solidFill>
                  <a:schemeClr val="bg1"/>
                </a:solidFill>
                <a:effectLst>
                  <a:outerShdw blurRad="38100" dist="38100" dir="2700000" algn="tl">
                    <a:srgbClr val="000000">
                      <a:alpha val="43137"/>
                    </a:srgbClr>
                  </a:outerShdw>
                </a:effectLst>
              </a:rPr>
              <a:t>Where to find starting points</a:t>
            </a:r>
            <a:endParaRPr lang="LID4096" b="1" dirty="0">
              <a:solidFill>
                <a:schemeClr val="bg1"/>
              </a:solidFill>
              <a:effectLst>
                <a:outerShdw blurRad="38100" dist="38100" dir="2700000" algn="tl">
                  <a:srgbClr val="000000">
                    <a:alpha val="43137"/>
                  </a:srgbClr>
                </a:outerShdw>
              </a:effectLst>
            </a:endParaRPr>
          </a:p>
        </p:txBody>
      </p:sp>
      <p:pic>
        <p:nvPicPr>
          <p:cNvPr id="4" name="Picture 3" descr="A cartoon of a cat&#10;&#10;Description automatically generated">
            <a:extLst>
              <a:ext uri="{FF2B5EF4-FFF2-40B4-BE49-F238E27FC236}">
                <a16:creationId xmlns:a16="http://schemas.microsoft.com/office/drawing/2014/main" id="{044D1C94-FD4C-AC67-A38D-276C9166F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5019" y="3282813"/>
            <a:ext cx="3401961" cy="3401961"/>
          </a:xfrm>
          <a:prstGeom prst="rect">
            <a:avLst/>
          </a:prstGeom>
        </p:spPr>
      </p:pic>
    </p:spTree>
    <p:extLst>
      <p:ext uri="{BB962C8B-B14F-4D97-AF65-F5344CB8AC3E}">
        <p14:creationId xmlns:p14="http://schemas.microsoft.com/office/powerpoint/2010/main" val="2452748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80BF-B3A9-989F-A1CE-17F01DF7C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44125-E57C-A111-3F56-265087D98D51}"/>
              </a:ext>
            </a:extLst>
          </p:cNvPr>
          <p:cNvSpPr>
            <a:spLocks noGrp="1"/>
          </p:cNvSpPr>
          <p:nvPr>
            <p:ph type="title"/>
          </p:nvPr>
        </p:nvSpPr>
        <p:spPr/>
        <p:txBody>
          <a:bodyPr>
            <a:normAutofit fontScale="90000"/>
          </a:bodyPr>
          <a:lstStyle/>
          <a:p>
            <a:r>
              <a:rPr lang="en-GB" dirty="0"/>
              <a:t>Growth models</a:t>
            </a:r>
            <a:endParaRPr lang="LID4096" dirty="0"/>
          </a:p>
        </p:txBody>
      </p:sp>
      <p:sp>
        <p:nvSpPr>
          <p:cNvPr id="3" name="TextBox 2">
            <a:extLst>
              <a:ext uri="{FF2B5EF4-FFF2-40B4-BE49-F238E27FC236}">
                <a16:creationId xmlns:a16="http://schemas.microsoft.com/office/drawing/2014/main" id="{944DA7A0-3E66-4F35-B485-4064F1035140}"/>
              </a:ext>
            </a:extLst>
          </p:cNvPr>
          <p:cNvSpPr txBox="1"/>
          <p:nvPr/>
        </p:nvSpPr>
        <p:spPr>
          <a:xfrm>
            <a:off x="820382" y="1408065"/>
            <a:ext cx="4785025" cy="369332"/>
          </a:xfrm>
          <a:prstGeom prst="rect">
            <a:avLst/>
          </a:prstGeom>
          <a:solidFill>
            <a:schemeClr val="accent5">
              <a:lumMod val="40000"/>
              <a:lumOff val="60000"/>
            </a:schemeClr>
          </a:solidFill>
        </p:spPr>
        <p:txBody>
          <a:bodyPr wrap="square" rtlCol="0">
            <a:spAutoFit/>
          </a:bodyPr>
          <a:lstStyle/>
          <a:p>
            <a:pPr algn="ctr"/>
            <a:r>
              <a:rPr lang="de-DE" dirty="0"/>
              <a:t>Expression in terms of pCO</a:t>
            </a:r>
            <a:r>
              <a:rPr lang="de-DE" baseline="-25000" dirty="0"/>
              <a:t>2</a:t>
            </a:r>
            <a:endParaRPr lang="en-US" baseline="-25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A7B5EE-36F2-401E-AA59-EBB78D7E145E}"/>
                  </a:ext>
                </a:extLst>
              </p:cNvPr>
              <p:cNvSpPr txBox="1"/>
              <p:nvPr/>
            </p:nvSpPr>
            <p:spPr>
              <a:xfrm>
                <a:off x="820382" y="2092051"/>
                <a:ext cx="4508157"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0</m:t>
                          </m:r>
                        </m:sub>
                      </m:sSub>
                      <m:r>
                        <a:rPr lang="de-DE" b="0" i="1" smtClean="0">
                          <a:latin typeface="Cambria Math" panose="02040503050406030204" pitchFamily="18" charset="0"/>
                        </a:rPr>
                        <m:t>=1174</m:t>
                      </m:r>
                      <m:r>
                        <a:rPr lang="de-DE" b="0" i="1" smtClean="0">
                          <a:latin typeface="Cambria Math" panose="02040503050406030204" pitchFamily="18" charset="0"/>
                          <a:ea typeface="Cambria Math" panose="02040503050406030204" pitchFamily="18" charset="0"/>
                        </a:rPr>
                        <m:t>∙(</m:t>
                      </m:r>
                      <m:r>
                        <a:rPr lang="de-DE" b="0" i="1" smtClean="0">
                          <a:solidFill>
                            <a:schemeClr val="accent1"/>
                          </a:solidFill>
                          <a:latin typeface="Cambria Math" panose="02040503050406030204" pitchFamily="18" charset="0"/>
                          <a:ea typeface="Cambria Math" panose="02040503050406030204" pitchFamily="18" charset="0"/>
                        </a:rPr>
                        <m:t>𝑐</m:t>
                      </m:r>
                      <m:r>
                        <a:rPr lang="de-DE" b="0" i="1" smtClean="0">
                          <a:latin typeface="Cambria Math" panose="02040503050406030204" pitchFamily="18" charset="0"/>
                          <a:ea typeface="Cambria Math" panose="02040503050406030204" pitchFamily="18" charset="0"/>
                        </a:rPr>
                        <m:t> − </m:t>
                      </m:r>
                      <m:sSub>
                        <m:sSubPr>
                          <m:ctrlPr>
                            <a:rPr lang="de-DE" b="0" i="1" smtClean="0">
                              <a:solidFill>
                                <a:schemeClr val="accent2"/>
                              </a:solidFill>
                              <a:latin typeface="Cambria Math" panose="02040503050406030204" pitchFamily="18" charset="0"/>
                              <a:ea typeface="Cambria Math" panose="02040503050406030204" pitchFamily="18" charset="0"/>
                            </a:rPr>
                          </m:ctrlPr>
                        </m:sSubPr>
                        <m:e>
                          <m:r>
                            <a:rPr lang="de-DE" b="0" i="1" smtClean="0">
                              <a:solidFill>
                                <a:schemeClr val="accent2"/>
                              </a:solidFill>
                              <a:latin typeface="Cambria Math" panose="02040503050406030204" pitchFamily="18" charset="0"/>
                              <a:ea typeface="Cambria Math" panose="02040503050406030204" pitchFamily="18" charset="0"/>
                            </a:rPr>
                            <m:t>𝑐</m:t>
                          </m:r>
                        </m:e>
                        <m:sub>
                          <m:r>
                            <a:rPr lang="de-DE" b="0" i="1" smtClean="0">
                              <a:solidFill>
                                <a:schemeClr val="accent2"/>
                              </a:solidFill>
                              <a:latin typeface="Cambria Math" panose="02040503050406030204" pitchFamily="18" charset="0"/>
                              <a:ea typeface="Cambria Math" panose="02040503050406030204" pitchFamily="18" charset="0"/>
                            </a:rPr>
                            <m:t>𝑎𝑝𝑝</m:t>
                          </m:r>
                        </m:sub>
                      </m:sSub>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solidFill>
                                <a:schemeClr val="accent5">
                                  <a:lumMod val="60000"/>
                                  <a:lumOff val="40000"/>
                                </a:schemeClr>
                              </a:solidFill>
                              <a:latin typeface="Cambria Math" panose="02040503050406030204" pitchFamily="18" charset="0"/>
                              <a:ea typeface="Cambria Math" panose="02040503050406030204" pitchFamily="18" charset="0"/>
                            </a:rPr>
                            <m:t>𝛿</m:t>
                          </m:r>
                        </m:num>
                        <m:den>
                          <m:r>
                            <a:rPr lang="de-DE" b="0" i="1" smtClean="0">
                              <a:solidFill>
                                <a:schemeClr val="accent3"/>
                              </a:solidFill>
                              <a:latin typeface="Cambria Math" panose="02040503050406030204" pitchFamily="18" charset="0"/>
                              <a:ea typeface="Cambria Math" panose="02040503050406030204" pitchFamily="18" charset="0"/>
                            </a:rPr>
                            <m:t>∆</m:t>
                          </m:r>
                          <m:r>
                            <a:rPr lang="de-DE" b="0" i="1" smtClean="0">
                              <a:solidFill>
                                <a:schemeClr val="accent3"/>
                              </a:solidFill>
                              <a:latin typeface="Cambria Math" panose="02040503050406030204" pitchFamily="18" charset="0"/>
                              <a:ea typeface="Cambria Math" panose="02040503050406030204" pitchFamily="18" charset="0"/>
                            </a:rPr>
                            <m:t>𝑑</m:t>
                          </m:r>
                        </m:den>
                      </m:f>
                      <m:r>
                        <a:rPr lang="de-DE" b="0" i="1" smtClean="0">
                          <a:latin typeface="Cambria Math" panose="02040503050406030204" pitchFamily="18" charset="0"/>
                          <a:ea typeface="Cambria Math" panose="02040503050406030204" pitchFamily="18" charset="0"/>
                        </a:rPr>
                        <m:t>∙</m:t>
                      </m:r>
                      <m:d>
                        <m:dPr>
                          <m:begChr m:val="["/>
                          <m:endChr m:val="]"/>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1−</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𝑒</m:t>
                              </m:r>
                            </m:e>
                            <m:sup>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solidFill>
                                        <a:schemeClr val="accent4"/>
                                      </a:solidFill>
                                      <a:latin typeface="Cambria Math" panose="02040503050406030204" pitchFamily="18" charset="0"/>
                                      <a:ea typeface="Cambria Math" panose="02040503050406030204" pitchFamily="18" charset="0"/>
                                    </a:rPr>
                                    <m:t>𝛼</m:t>
                                  </m:r>
                                </m:num>
                                <m:den>
                                  <m:r>
                                    <a:rPr lang="de-DE" b="0" i="1" smtClean="0">
                                      <a:latin typeface="Cambria Math" panose="02040503050406030204" pitchFamily="18" charset="0"/>
                                      <a:ea typeface="Cambria Math" panose="02040503050406030204" pitchFamily="18" charset="0"/>
                                    </a:rPr>
                                    <m:t>𝛿</m:t>
                                  </m:r>
                                </m:den>
                              </m:f>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𝑑</m:t>
                              </m:r>
                              <m:r>
                                <a:rPr lang="de-DE" b="0" i="1" smtClean="0">
                                  <a:latin typeface="Cambria Math" panose="02040503050406030204" pitchFamily="18" charset="0"/>
                                  <a:ea typeface="Cambria Math" panose="02040503050406030204" pitchFamily="18" charset="0"/>
                                </a:rPr>
                                <m:t>)</m:t>
                              </m:r>
                            </m:sup>
                          </m:sSup>
                        </m:e>
                      </m:d>
                    </m:oMath>
                  </m:oMathPara>
                </a14:m>
                <a:endParaRPr lang="en-US" dirty="0"/>
              </a:p>
            </p:txBody>
          </p:sp>
        </mc:Choice>
        <mc:Fallback xmlns="">
          <p:sp>
            <p:nvSpPr>
              <p:cNvPr id="4" name="TextBox 3">
                <a:extLst>
                  <a:ext uri="{FF2B5EF4-FFF2-40B4-BE49-F238E27FC236}">
                    <a16:creationId xmlns:a16="http://schemas.microsoft.com/office/drawing/2014/main" id="{E6A7B5EE-36F2-401E-AA59-EBB78D7E145E}"/>
                  </a:ext>
                </a:extLst>
              </p:cNvPr>
              <p:cNvSpPr txBox="1">
                <a:spLocks noRot="1" noChangeAspect="1" noMove="1" noResize="1" noEditPoints="1" noAdjustHandles="1" noChangeArrowheads="1" noChangeShapeType="1" noTextEdit="1"/>
              </p:cNvSpPr>
              <p:nvPr/>
            </p:nvSpPr>
            <p:spPr>
              <a:xfrm>
                <a:off x="820382" y="2092051"/>
                <a:ext cx="4508157" cy="526554"/>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6020DDD-06A6-47F7-AF86-0C78B1E68880}"/>
              </a:ext>
            </a:extLst>
          </p:cNvPr>
          <p:cNvSpPr txBox="1"/>
          <p:nvPr/>
        </p:nvSpPr>
        <p:spPr>
          <a:xfrm>
            <a:off x="820382" y="2940966"/>
            <a:ext cx="1771062" cy="369332"/>
          </a:xfrm>
          <a:prstGeom prst="rect">
            <a:avLst/>
          </a:prstGeom>
          <a:noFill/>
        </p:spPr>
        <p:txBody>
          <a:bodyPr wrap="none" rtlCol="0">
            <a:spAutoFit/>
          </a:bodyPr>
          <a:lstStyle/>
          <a:p>
            <a:r>
              <a:rPr lang="de-DE" dirty="0">
                <a:solidFill>
                  <a:schemeClr val="accent1"/>
                </a:solidFill>
              </a:rPr>
              <a:t>pCO2 of droplets</a:t>
            </a:r>
            <a:endParaRPr lang="en-US" dirty="0">
              <a:solidFill>
                <a:schemeClr val="accent1"/>
              </a:solidFill>
            </a:endParaRPr>
          </a:p>
        </p:txBody>
      </p:sp>
      <p:sp>
        <p:nvSpPr>
          <p:cNvPr id="6" name="TextBox 5">
            <a:extLst>
              <a:ext uri="{FF2B5EF4-FFF2-40B4-BE49-F238E27FC236}">
                <a16:creationId xmlns:a16="http://schemas.microsoft.com/office/drawing/2014/main" id="{D85C89AD-45E7-4D75-BE97-C80356371767}"/>
              </a:ext>
            </a:extLst>
          </p:cNvPr>
          <p:cNvSpPr txBox="1"/>
          <p:nvPr/>
        </p:nvSpPr>
        <p:spPr>
          <a:xfrm>
            <a:off x="820382" y="3420003"/>
            <a:ext cx="2989152" cy="369332"/>
          </a:xfrm>
          <a:prstGeom prst="rect">
            <a:avLst/>
          </a:prstGeom>
          <a:noFill/>
        </p:spPr>
        <p:txBody>
          <a:bodyPr wrap="none" rtlCol="0">
            <a:spAutoFit/>
          </a:bodyPr>
          <a:lstStyle/>
          <a:p>
            <a:r>
              <a:rPr lang="de-DE" dirty="0">
                <a:solidFill>
                  <a:schemeClr val="accent2"/>
                </a:solidFill>
              </a:rPr>
              <a:t>Apparent eq. pCO</a:t>
            </a:r>
            <a:r>
              <a:rPr lang="de-DE" baseline="-25000" dirty="0">
                <a:solidFill>
                  <a:schemeClr val="accent2"/>
                </a:solidFill>
              </a:rPr>
              <a:t>2</a:t>
            </a:r>
            <a:r>
              <a:rPr lang="de-DE" dirty="0">
                <a:solidFill>
                  <a:schemeClr val="accent2"/>
                </a:solidFill>
              </a:rPr>
              <a:t> of cave air</a:t>
            </a:r>
          </a:p>
        </p:txBody>
      </p:sp>
      <p:sp>
        <p:nvSpPr>
          <p:cNvPr id="7" name="TextBox 6">
            <a:extLst>
              <a:ext uri="{FF2B5EF4-FFF2-40B4-BE49-F238E27FC236}">
                <a16:creationId xmlns:a16="http://schemas.microsoft.com/office/drawing/2014/main" id="{7A8588C3-DC22-4C3A-B484-19327FEF299F}"/>
              </a:ext>
            </a:extLst>
          </p:cNvPr>
          <p:cNvSpPr txBox="1"/>
          <p:nvPr/>
        </p:nvSpPr>
        <p:spPr>
          <a:xfrm>
            <a:off x="820382" y="3899040"/>
            <a:ext cx="2097241" cy="369332"/>
          </a:xfrm>
          <a:prstGeom prst="rect">
            <a:avLst/>
          </a:prstGeom>
          <a:noFill/>
        </p:spPr>
        <p:txBody>
          <a:bodyPr wrap="none" rtlCol="0">
            <a:spAutoFit/>
          </a:bodyPr>
          <a:lstStyle/>
          <a:p>
            <a:r>
              <a:rPr lang="de-DE" dirty="0">
                <a:solidFill>
                  <a:schemeClr val="accent5">
                    <a:lumMod val="60000"/>
                    <a:lumOff val="40000"/>
                  </a:schemeClr>
                </a:solidFill>
              </a:rPr>
              <a:t>Water film thickness</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4A02519A-ECDC-4083-9AA8-84982EB3FAC3}"/>
              </a:ext>
            </a:extLst>
          </p:cNvPr>
          <p:cNvSpPr txBox="1"/>
          <p:nvPr/>
        </p:nvSpPr>
        <p:spPr>
          <a:xfrm>
            <a:off x="820382" y="4378077"/>
            <a:ext cx="1409360" cy="369332"/>
          </a:xfrm>
          <a:prstGeom prst="rect">
            <a:avLst/>
          </a:prstGeom>
          <a:noFill/>
        </p:spPr>
        <p:txBody>
          <a:bodyPr wrap="none" rtlCol="0">
            <a:spAutoFit/>
          </a:bodyPr>
          <a:lstStyle/>
          <a:p>
            <a:r>
              <a:rPr lang="de-DE" dirty="0">
                <a:solidFill>
                  <a:schemeClr val="accent3"/>
                </a:solidFill>
              </a:rPr>
              <a:t>Drop interval</a:t>
            </a:r>
            <a:endParaRPr lang="en-US" dirty="0">
              <a:solidFill>
                <a:schemeClr val="accent3"/>
              </a:solidFill>
            </a:endParaRPr>
          </a:p>
        </p:txBody>
      </p:sp>
      <p:sp>
        <p:nvSpPr>
          <p:cNvPr id="9" name="TextBox 8">
            <a:extLst>
              <a:ext uri="{FF2B5EF4-FFF2-40B4-BE49-F238E27FC236}">
                <a16:creationId xmlns:a16="http://schemas.microsoft.com/office/drawing/2014/main" id="{A7ED190A-CAD0-45E0-ADF0-F5BC40DBFFB4}"/>
              </a:ext>
            </a:extLst>
          </p:cNvPr>
          <p:cNvSpPr txBox="1"/>
          <p:nvPr/>
        </p:nvSpPr>
        <p:spPr>
          <a:xfrm>
            <a:off x="820382" y="4857112"/>
            <a:ext cx="1469057" cy="369332"/>
          </a:xfrm>
          <a:prstGeom prst="rect">
            <a:avLst/>
          </a:prstGeom>
          <a:noFill/>
        </p:spPr>
        <p:txBody>
          <a:bodyPr wrap="none" rtlCol="0">
            <a:spAutoFit/>
          </a:bodyPr>
          <a:lstStyle/>
          <a:p>
            <a:r>
              <a:rPr lang="de-DE" dirty="0">
                <a:solidFill>
                  <a:schemeClr val="accent4"/>
                </a:solidFill>
              </a:rPr>
              <a:t>Rate constant</a:t>
            </a:r>
            <a:endParaRPr lang="en-US" dirty="0">
              <a:solidFill>
                <a:schemeClr val="accent4"/>
              </a:solidFill>
            </a:endParaRPr>
          </a:p>
        </p:txBody>
      </p:sp>
      <p:sp>
        <p:nvSpPr>
          <p:cNvPr id="10" name="TextBox 9">
            <a:extLst>
              <a:ext uri="{FF2B5EF4-FFF2-40B4-BE49-F238E27FC236}">
                <a16:creationId xmlns:a16="http://schemas.microsoft.com/office/drawing/2014/main" id="{A5FB8B9A-6F99-4A3A-97CF-926E039A9959}"/>
              </a:ext>
            </a:extLst>
          </p:cNvPr>
          <p:cNvSpPr txBox="1"/>
          <p:nvPr/>
        </p:nvSpPr>
        <p:spPr>
          <a:xfrm>
            <a:off x="6233880" y="1408065"/>
            <a:ext cx="4785024" cy="369332"/>
          </a:xfrm>
          <a:prstGeom prst="rect">
            <a:avLst/>
          </a:prstGeom>
          <a:solidFill>
            <a:schemeClr val="accent5">
              <a:lumMod val="40000"/>
              <a:lumOff val="60000"/>
            </a:schemeClr>
          </a:solidFill>
        </p:spPr>
        <p:txBody>
          <a:bodyPr wrap="square" rtlCol="0">
            <a:spAutoFit/>
          </a:bodyPr>
          <a:lstStyle/>
          <a:p>
            <a:pPr algn="ctr"/>
            <a:r>
              <a:rPr lang="de-DE" dirty="0"/>
              <a:t>Expression in terms of [Ca</a:t>
            </a:r>
            <a:r>
              <a:rPr lang="de-DE" baseline="30000" dirty="0"/>
              <a:t>2+</a:t>
            </a:r>
            <a:r>
              <a:rPr lang="de-DE" dirty="0"/>
              <a:t>]</a:t>
            </a:r>
            <a:endParaRPr lang="en-US" dirty="0"/>
          </a:p>
        </p:txBody>
      </p:sp>
      <p:sp>
        <p:nvSpPr>
          <p:cNvPr id="11" name="TextBox 10">
            <a:extLst>
              <a:ext uri="{FF2B5EF4-FFF2-40B4-BE49-F238E27FC236}">
                <a16:creationId xmlns:a16="http://schemas.microsoft.com/office/drawing/2014/main" id="{AE40D68F-574D-42E4-A0B7-5298850FA6ED}"/>
              </a:ext>
            </a:extLst>
          </p:cNvPr>
          <p:cNvSpPr txBox="1"/>
          <p:nvPr/>
        </p:nvSpPr>
        <p:spPr>
          <a:xfrm>
            <a:off x="6233880" y="5957187"/>
            <a:ext cx="1270541" cy="276999"/>
          </a:xfrm>
          <a:prstGeom prst="rect">
            <a:avLst/>
          </a:prstGeom>
          <a:noFill/>
        </p:spPr>
        <p:txBody>
          <a:bodyPr wrap="none" rtlCol="0">
            <a:spAutoFit/>
          </a:bodyPr>
          <a:lstStyle/>
          <a:p>
            <a:r>
              <a:rPr lang="de-DE" sz="1200" dirty="0"/>
              <a:t>Baker et al., 2014</a:t>
            </a:r>
            <a:endParaRPr lang="en-US" sz="1200"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6E8FB18-1529-46F3-A798-46374DA98E81}"/>
                  </a:ext>
                </a:extLst>
              </p:cNvPr>
              <p:cNvSpPr txBox="1"/>
              <p:nvPr/>
            </p:nvSpPr>
            <p:spPr>
              <a:xfrm>
                <a:off x="6233880" y="2092051"/>
                <a:ext cx="5727209"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0</m:t>
                          </m:r>
                        </m:sub>
                      </m:sSub>
                      <m:r>
                        <a:rPr lang="de-DE" b="0" i="1" smtClean="0">
                          <a:latin typeface="Cambria Math" panose="02040503050406030204" pitchFamily="18" charset="0"/>
                        </a:rPr>
                        <m:t>=1174</m:t>
                      </m:r>
                      <m:r>
                        <a:rPr lang="de-DE" b="0" i="1" smtClean="0">
                          <a:latin typeface="Cambria Math" panose="02040503050406030204" pitchFamily="18" charset="0"/>
                          <a:ea typeface="Cambria Math" panose="02040503050406030204" pitchFamily="18" charset="0"/>
                        </a:rPr>
                        <m:t>∙(</m:t>
                      </m:r>
                      <m:d>
                        <m:dPr>
                          <m:begChr m:val="["/>
                          <m:endChr m:val="]"/>
                          <m:ctrlPr>
                            <a:rPr lang="de-DE" b="0" i="1" smtClean="0">
                              <a:solidFill>
                                <a:schemeClr val="accent1"/>
                              </a:solidFill>
                              <a:latin typeface="Cambria Math" panose="02040503050406030204" pitchFamily="18" charset="0"/>
                              <a:ea typeface="Cambria Math" panose="02040503050406030204" pitchFamily="18" charset="0"/>
                            </a:rPr>
                          </m:ctrlPr>
                        </m:dPr>
                        <m:e>
                          <m:sSup>
                            <m:sSupPr>
                              <m:ctrlPr>
                                <a:rPr lang="de-DE" i="1">
                                  <a:solidFill>
                                    <a:schemeClr val="accent1"/>
                                  </a:solidFill>
                                  <a:latin typeface="Cambria Math" panose="02040503050406030204" pitchFamily="18" charset="0"/>
                                  <a:ea typeface="Cambria Math" panose="02040503050406030204" pitchFamily="18" charset="0"/>
                                </a:rPr>
                              </m:ctrlPr>
                            </m:sSupPr>
                            <m:e>
                              <m:r>
                                <a:rPr lang="de-DE" i="1" smtClean="0">
                                  <a:solidFill>
                                    <a:schemeClr val="accent1"/>
                                  </a:solidFill>
                                  <a:latin typeface="Cambria Math" panose="02040503050406030204" pitchFamily="18" charset="0"/>
                                  <a:ea typeface="Cambria Math" panose="02040503050406030204" pitchFamily="18" charset="0"/>
                                </a:rPr>
                                <m:t>𝐶𝑎</m:t>
                              </m:r>
                            </m:e>
                            <m:sup>
                              <m:r>
                                <a:rPr lang="de-DE" i="1" smtClean="0">
                                  <a:solidFill>
                                    <a:schemeClr val="accent1"/>
                                  </a:solidFill>
                                  <a:latin typeface="Cambria Math" panose="02040503050406030204" pitchFamily="18" charset="0"/>
                                  <a:ea typeface="Cambria Math" panose="02040503050406030204" pitchFamily="18" charset="0"/>
                                </a:rPr>
                                <m:t>2+</m:t>
                              </m:r>
                            </m:sup>
                          </m:sSup>
                        </m:e>
                      </m:d>
                      <m:r>
                        <a:rPr lang="de-DE" b="0" i="1" smtClean="0">
                          <a:latin typeface="Cambria Math" panose="02040503050406030204" pitchFamily="18" charset="0"/>
                          <a:ea typeface="Cambria Math" panose="02040503050406030204" pitchFamily="18" charset="0"/>
                        </a:rPr>
                        <m:t>− </m:t>
                      </m:r>
                      <m:sSub>
                        <m:sSubPr>
                          <m:ctrlPr>
                            <a:rPr lang="de-DE" b="0" i="1" smtClean="0">
                              <a:solidFill>
                                <a:schemeClr val="accent2"/>
                              </a:solidFill>
                              <a:latin typeface="Cambria Math" panose="02040503050406030204" pitchFamily="18" charset="0"/>
                              <a:ea typeface="Cambria Math" panose="02040503050406030204" pitchFamily="18" charset="0"/>
                            </a:rPr>
                          </m:ctrlPr>
                        </m:sSubPr>
                        <m:e>
                          <m:d>
                            <m:dPr>
                              <m:begChr m:val="["/>
                              <m:endChr m:val="]"/>
                              <m:ctrlPr>
                                <a:rPr lang="de-DE" i="1" smtClean="0">
                                  <a:solidFill>
                                    <a:schemeClr val="accent2"/>
                                  </a:solidFill>
                                  <a:latin typeface="Cambria Math" panose="02040503050406030204" pitchFamily="18" charset="0"/>
                                  <a:ea typeface="Cambria Math" panose="02040503050406030204" pitchFamily="18" charset="0"/>
                                </a:rPr>
                              </m:ctrlPr>
                            </m:dPr>
                            <m:e>
                              <m:sSup>
                                <m:sSupPr>
                                  <m:ctrlPr>
                                    <a:rPr lang="de-DE" i="1">
                                      <a:solidFill>
                                        <a:schemeClr val="accent2"/>
                                      </a:solidFill>
                                      <a:latin typeface="Cambria Math" panose="02040503050406030204" pitchFamily="18" charset="0"/>
                                      <a:ea typeface="Cambria Math" panose="02040503050406030204" pitchFamily="18" charset="0"/>
                                    </a:rPr>
                                  </m:ctrlPr>
                                </m:sSupPr>
                                <m:e>
                                  <m:r>
                                    <a:rPr lang="de-DE" i="1" smtClean="0">
                                      <a:solidFill>
                                        <a:schemeClr val="accent2"/>
                                      </a:solidFill>
                                      <a:latin typeface="Cambria Math" panose="02040503050406030204" pitchFamily="18" charset="0"/>
                                      <a:ea typeface="Cambria Math" panose="02040503050406030204" pitchFamily="18" charset="0"/>
                                    </a:rPr>
                                    <m:t>𝐶𝑎</m:t>
                                  </m:r>
                                </m:e>
                                <m:sup>
                                  <m:r>
                                    <a:rPr lang="de-DE" i="1" smtClean="0">
                                      <a:solidFill>
                                        <a:schemeClr val="accent2"/>
                                      </a:solidFill>
                                      <a:latin typeface="Cambria Math" panose="02040503050406030204" pitchFamily="18" charset="0"/>
                                      <a:ea typeface="Cambria Math" panose="02040503050406030204" pitchFamily="18" charset="0"/>
                                    </a:rPr>
                                    <m:t>2+</m:t>
                                  </m:r>
                                </m:sup>
                              </m:sSup>
                            </m:e>
                          </m:d>
                        </m:e>
                        <m:sub>
                          <m:r>
                            <a:rPr lang="de-DE" b="0" i="1" smtClean="0">
                              <a:solidFill>
                                <a:schemeClr val="accent2"/>
                              </a:solidFill>
                              <a:latin typeface="Cambria Math" panose="02040503050406030204" pitchFamily="18" charset="0"/>
                              <a:ea typeface="Cambria Math" panose="02040503050406030204" pitchFamily="18" charset="0"/>
                            </a:rPr>
                            <m:t>𝑎𝑝𝑝</m:t>
                          </m:r>
                        </m:sub>
                      </m:sSub>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solidFill>
                                <a:schemeClr val="accent5">
                                  <a:lumMod val="60000"/>
                                  <a:lumOff val="40000"/>
                                </a:schemeClr>
                              </a:solidFill>
                              <a:latin typeface="Cambria Math" panose="02040503050406030204" pitchFamily="18" charset="0"/>
                              <a:ea typeface="Cambria Math" panose="02040503050406030204" pitchFamily="18" charset="0"/>
                            </a:rPr>
                            <m:t>𝛿</m:t>
                          </m:r>
                        </m:num>
                        <m:den>
                          <m:r>
                            <a:rPr lang="de-DE" b="0" i="1" smtClean="0">
                              <a:solidFill>
                                <a:schemeClr val="accent3"/>
                              </a:solidFill>
                              <a:latin typeface="Cambria Math" panose="02040503050406030204" pitchFamily="18" charset="0"/>
                              <a:ea typeface="Cambria Math" panose="02040503050406030204" pitchFamily="18" charset="0"/>
                            </a:rPr>
                            <m:t>∆</m:t>
                          </m:r>
                          <m:r>
                            <a:rPr lang="de-DE" b="0" i="1" smtClean="0">
                              <a:solidFill>
                                <a:schemeClr val="accent3"/>
                              </a:solidFill>
                              <a:latin typeface="Cambria Math" panose="02040503050406030204" pitchFamily="18" charset="0"/>
                              <a:ea typeface="Cambria Math" panose="02040503050406030204" pitchFamily="18" charset="0"/>
                            </a:rPr>
                            <m:t>𝑑</m:t>
                          </m:r>
                        </m:den>
                      </m:f>
                      <m:r>
                        <a:rPr lang="de-DE" b="0" i="1" smtClean="0">
                          <a:latin typeface="Cambria Math" panose="02040503050406030204" pitchFamily="18" charset="0"/>
                          <a:ea typeface="Cambria Math" panose="02040503050406030204" pitchFamily="18" charset="0"/>
                        </a:rPr>
                        <m:t>∙</m:t>
                      </m:r>
                      <m:d>
                        <m:dPr>
                          <m:begChr m:val="["/>
                          <m:endChr m:val="]"/>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1−</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𝑒</m:t>
                              </m:r>
                            </m:e>
                            <m:sup>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solidFill>
                                        <a:schemeClr val="accent4"/>
                                      </a:solidFill>
                                      <a:latin typeface="Cambria Math" panose="02040503050406030204" pitchFamily="18" charset="0"/>
                                      <a:ea typeface="Cambria Math" panose="02040503050406030204" pitchFamily="18" charset="0"/>
                                    </a:rPr>
                                    <m:t>𝛼</m:t>
                                  </m:r>
                                </m:num>
                                <m:den>
                                  <m:r>
                                    <a:rPr lang="de-DE" b="0" i="1" smtClean="0">
                                      <a:latin typeface="Cambria Math" panose="02040503050406030204" pitchFamily="18" charset="0"/>
                                      <a:ea typeface="Cambria Math" panose="02040503050406030204" pitchFamily="18" charset="0"/>
                                    </a:rPr>
                                    <m:t>𝛿</m:t>
                                  </m:r>
                                </m:den>
                              </m:f>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𝑑</m:t>
                              </m:r>
                              <m:r>
                                <a:rPr lang="de-DE" b="0" i="1" smtClean="0">
                                  <a:latin typeface="Cambria Math" panose="02040503050406030204" pitchFamily="18" charset="0"/>
                                  <a:ea typeface="Cambria Math" panose="02040503050406030204" pitchFamily="18" charset="0"/>
                                </a:rPr>
                                <m:t>)</m:t>
                              </m:r>
                            </m:sup>
                          </m:sSup>
                        </m:e>
                      </m:d>
                    </m:oMath>
                  </m:oMathPara>
                </a14:m>
                <a:endParaRPr lang="en-US" dirty="0"/>
              </a:p>
            </p:txBody>
          </p:sp>
        </mc:Choice>
        <mc:Fallback>
          <p:sp>
            <p:nvSpPr>
              <p:cNvPr id="12" name="TextBox 11">
                <a:extLst>
                  <a:ext uri="{FF2B5EF4-FFF2-40B4-BE49-F238E27FC236}">
                    <a16:creationId xmlns:a16="http://schemas.microsoft.com/office/drawing/2014/main" id="{C6E8FB18-1529-46F3-A798-46374DA98E81}"/>
                  </a:ext>
                </a:extLst>
              </p:cNvPr>
              <p:cNvSpPr txBox="1">
                <a:spLocks noRot="1" noChangeAspect="1" noMove="1" noResize="1" noEditPoints="1" noAdjustHandles="1" noChangeArrowheads="1" noChangeShapeType="1" noTextEdit="1"/>
              </p:cNvSpPr>
              <p:nvPr/>
            </p:nvSpPr>
            <p:spPr>
              <a:xfrm>
                <a:off x="6233880" y="2092051"/>
                <a:ext cx="5727209" cy="526554"/>
              </a:xfrm>
              <a:prstGeom prst="rect">
                <a:avLst/>
              </a:prstGeom>
              <a:blipFill>
                <a:blip r:embed="rId3"/>
                <a:stretch>
                  <a:fillRect/>
                </a:stretch>
              </a:blipFill>
            </p:spPr>
            <p:txBody>
              <a:bodyPr/>
              <a:lstStyle/>
              <a:p>
                <a:r>
                  <a:rPr lang="LID4096">
                    <a:noFill/>
                  </a:rPr>
                  <a:t> </a:t>
                </a:r>
              </a:p>
            </p:txBody>
          </p:sp>
        </mc:Fallback>
      </mc:AlternateContent>
      <p:sp>
        <p:nvSpPr>
          <p:cNvPr id="14" name="TextBox 13">
            <a:extLst>
              <a:ext uri="{FF2B5EF4-FFF2-40B4-BE49-F238E27FC236}">
                <a16:creationId xmlns:a16="http://schemas.microsoft.com/office/drawing/2014/main" id="{FBEAE36C-EC42-44C8-BCB7-711634E50E61}"/>
              </a:ext>
            </a:extLst>
          </p:cNvPr>
          <p:cNvSpPr txBox="1"/>
          <p:nvPr/>
        </p:nvSpPr>
        <p:spPr>
          <a:xfrm>
            <a:off x="6233880" y="2940966"/>
            <a:ext cx="1778372" cy="369332"/>
          </a:xfrm>
          <a:prstGeom prst="rect">
            <a:avLst/>
          </a:prstGeom>
          <a:noFill/>
        </p:spPr>
        <p:txBody>
          <a:bodyPr wrap="none" rtlCol="0">
            <a:spAutoFit/>
          </a:bodyPr>
          <a:lstStyle/>
          <a:p>
            <a:r>
              <a:rPr lang="de-DE" dirty="0">
                <a:solidFill>
                  <a:schemeClr val="accent1"/>
                </a:solidFill>
              </a:rPr>
              <a:t>Ca concentration</a:t>
            </a:r>
            <a:endParaRPr lang="en-US" dirty="0">
              <a:solidFill>
                <a:schemeClr val="accent1"/>
              </a:solidFill>
            </a:endParaRPr>
          </a:p>
        </p:txBody>
      </p:sp>
      <p:sp>
        <p:nvSpPr>
          <p:cNvPr id="15" name="TextBox 14">
            <a:extLst>
              <a:ext uri="{FF2B5EF4-FFF2-40B4-BE49-F238E27FC236}">
                <a16:creationId xmlns:a16="http://schemas.microsoft.com/office/drawing/2014/main" id="{A749B076-4397-49F7-AEDF-B1AFD2F849BE}"/>
              </a:ext>
            </a:extLst>
          </p:cNvPr>
          <p:cNvSpPr txBox="1"/>
          <p:nvPr/>
        </p:nvSpPr>
        <p:spPr>
          <a:xfrm>
            <a:off x="6233880" y="3420003"/>
            <a:ext cx="4335674" cy="369332"/>
          </a:xfrm>
          <a:prstGeom prst="rect">
            <a:avLst/>
          </a:prstGeom>
          <a:noFill/>
        </p:spPr>
        <p:txBody>
          <a:bodyPr wrap="none" rtlCol="0">
            <a:spAutoFit/>
          </a:bodyPr>
          <a:lstStyle/>
          <a:p>
            <a:r>
              <a:rPr lang="de-DE" dirty="0">
                <a:solidFill>
                  <a:schemeClr val="accent2"/>
                </a:solidFill>
              </a:rPr>
              <a:t>Apparent eq. Ca concentration of drip water</a:t>
            </a:r>
          </a:p>
        </p:txBody>
      </p:sp>
      <p:sp>
        <p:nvSpPr>
          <p:cNvPr id="16" name="TextBox 15">
            <a:extLst>
              <a:ext uri="{FF2B5EF4-FFF2-40B4-BE49-F238E27FC236}">
                <a16:creationId xmlns:a16="http://schemas.microsoft.com/office/drawing/2014/main" id="{B7BE0175-3289-4E8E-9A2C-8FA6C3C91EC1}"/>
              </a:ext>
            </a:extLst>
          </p:cNvPr>
          <p:cNvSpPr txBox="1"/>
          <p:nvPr/>
        </p:nvSpPr>
        <p:spPr>
          <a:xfrm>
            <a:off x="820382" y="5957187"/>
            <a:ext cx="2668359" cy="276999"/>
          </a:xfrm>
          <a:prstGeom prst="rect">
            <a:avLst/>
          </a:prstGeom>
          <a:noFill/>
        </p:spPr>
        <p:txBody>
          <a:bodyPr wrap="none" rtlCol="0">
            <a:spAutoFit/>
          </a:bodyPr>
          <a:lstStyle/>
          <a:p>
            <a:r>
              <a:rPr lang="de-DE" sz="1200" dirty="0"/>
              <a:t>Treble &amp; Deininger, 2019 - KarstSolution</a:t>
            </a:r>
            <a:endParaRPr lang="en-US" sz="1200" dirty="0"/>
          </a:p>
        </p:txBody>
      </p:sp>
      <p:cxnSp>
        <p:nvCxnSpPr>
          <p:cNvPr id="23" name="Straight Connector 22">
            <a:extLst>
              <a:ext uri="{FF2B5EF4-FFF2-40B4-BE49-F238E27FC236}">
                <a16:creationId xmlns:a16="http://schemas.microsoft.com/office/drawing/2014/main" id="{8EA8C5AA-04DB-4D27-BFF1-0680BB18B984}"/>
              </a:ext>
            </a:extLst>
          </p:cNvPr>
          <p:cNvCxnSpPr>
            <a:cxnSpLocks/>
          </p:cNvCxnSpPr>
          <p:nvPr/>
        </p:nvCxnSpPr>
        <p:spPr>
          <a:xfrm>
            <a:off x="820382" y="5784112"/>
            <a:ext cx="255540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CEAEA2-81BB-498E-8DC8-227D536FAF24}"/>
              </a:ext>
            </a:extLst>
          </p:cNvPr>
          <p:cNvCxnSpPr>
            <a:cxnSpLocks/>
          </p:cNvCxnSpPr>
          <p:nvPr/>
        </p:nvCxnSpPr>
        <p:spPr>
          <a:xfrm>
            <a:off x="6233880" y="5784112"/>
            <a:ext cx="1270541"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8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9" grpId="0"/>
      <p:bldP spid="10" grpId="0" animBg="1"/>
      <p:bldP spid="11" grpId="0"/>
      <p:bldP spid="12" grpId="0"/>
      <p:bldP spid="14"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441A7-8487-CB06-9470-C7944F4D4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BF2E8-A8F4-BFFA-675C-22C6830A9E5A}"/>
              </a:ext>
            </a:extLst>
          </p:cNvPr>
          <p:cNvSpPr>
            <a:spLocks noGrp="1"/>
          </p:cNvSpPr>
          <p:nvPr>
            <p:ph type="title"/>
          </p:nvPr>
        </p:nvSpPr>
        <p:spPr/>
        <p:txBody>
          <a:bodyPr>
            <a:normAutofit fontScale="90000"/>
          </a:bodyPr>
          <a:lstStyle/>
          <a:p>
            <a:r>
              <a:rPr lang="en-GB" dirty="0"/>
              <a:t>Calcium concentration</a:t>
            </a:r>
            <a:endParaRPr lang="LID4096" dirty="0"/>
          </a:p>
        </p:txBody>
      </p:sp>
      <p:sp>
        <p:nvSpPr>
          <p:cNvPr id="3" name="TextBox 2">
            <a:extLst>
              <a:ext uri="{FF2B5EF4-FFF2-40B4-BE49-F238E27FC236}">
                <a16:creationId xmlns:a16="http://schemas.microsoft.com/office/drawing/2014/main" id="{F80FEE6E-9F44-4D44-A5C6-52C422A55692}"/>
              </a:ext>
            </a:extLst>
          </p:cNvPr>
          <p:cNvSpPr txBox="1"/>
          <p:nvPr/>
        </p:nvSpPr>
        <p:spPr>
          <a:xfrm>
            <a:off x="490773" y="1471860"/>
            <a:ext cx="6268767" cy="369332"/>
          </a:xfrm>
          <a:prstGeom prst="rect">
            <a:avLst/>
          </a:prstGeom>
          <a:solidFill>
            <a:schemeClr val="accent5">
              <a:lumMod val="40000"/>
              <a:lumOff val="60000"/>
            </a:schemeClr>
          </a:solidFill>
        </p:spPr>
        <p:txBody>
          <a:bodyPr wrap="square" rtlCol="0">
            <a:spAutoFit/>
          </a:bodyPr>
          <a:lstStyle/>
          <a:p>
            <a:pPr algn="ctr"/>
            <a:r>
              <a:rPr lang="de-DE" dirty="0"/>
              <a:t>Estimating initial drip water [Ca</a:t>
            </a:r>
            <a:r>
              <a:rPr lang="de-DE" baseline="30000" dirty="0"/>
              <a:t>2+</a:t>
            </a:r>
            <a:r>
              <a:rPr lang="de-DE" dirty="0"/>
              <a:t>]</a:t>
            </a:r>
            <a:endParaRPr lang="en-US" baseline="-25000" dirty="0"/>
          </a:p>
        </p:txBody>
      </p:sp>
      <p:sp>
        <p:nvSpPr>
          <p:cNvPr id="4" name="TextBox 3">
            <a:extLst>
              <a:ext uri="{FF2B5EF4-FFF2-40B4-BE49-F238E27FC236}">
                <a16:creationId xmlns:a16="http://schemas.microsoft.com/office/drawing/2014/main" id="{233F627C-7C03-4E57-9463-66C3F99C7BDB}"/>
              </a:ext>
            </a:extLst>
          </p:cNvPr>
          <p:cNvSpPr txBox="1"/>
          <p:nvPr/>
        </p:nvSpPr>
        <p:spPr>
          <a:xfrm>
            <a:off x="490773" y="2027386"/>
            <a:ext cx="6268767" cy="646331"/>
          </a:xfrm>
          <a:prstGeom prst="rect">
            <a:avLst/>
          </a:prstGeom>
          <a:noFill/>
        </p:spPr>
        <p:txBody>
          <a:bodyPr wrap="square" rtlCol="0">
            <a:spAutoFit/>
          </a:bodyPr>
          <a:lstStyle/>
          <a:p>
            <a:r>
              <a:rPr lang="de-DE" dirty="0"/>
              <a:t>Empirical relationship between surface climate and monitoring drip [Ca</a:t>
            </a:r>
            <a:r>
              <a:rPr lang="de-DE" baseline="30000" dirty="0"/>
              <a:t>2+</a:t>
            </a:r>
            <a:r>
              <a:rPr lang="de-DE" dirty="0"/>
              <a:t>]</a:t>
            </a:r>
            <a:endParaRPr lang="en-US" dirty="0"/>
          </a:p>
        </p:txBody>
      </p:sp>
      <p:sp>
        <p:nvSpPr>
          <p:cNvPr id="5" name="TextBox 4">
            <a:extLst>
              <a:ext uri="{FF2B5EF4-FFF2-40B4-BE49-F238E27FC236}">
                <a16:creationId xmlns:a16="http://schemas.microsoft.com/office/drawing/2014/main" id="{D4E6F23D-DF6E-4BFA-84C4-312043E6AE30}"/>
              </a:ext>
            </a:extLst>
          </p:cNvPr>
          <p:cNvSpPr txBox="1"/>
          <p:nvPr/>
        </p:nvSpPr>
        <p:spPr>
          <a:xfrm>
            <a:off x="490773" y="2733036"/>
            <a:ext cx="1533497" cy="276999"/>
          </a:xfrm>
          <a:prstGeom prst="rect">
            <a:avLst/>
          </a:prstGeom>
          <a:noFill/>
        </p:spPr>
        <p:txBody>
          <a:bodyPr wrap="none" rtlCol="0">
            <a:spAutoFit/>
          </a:bodyPr>
          <a:lstStyle/>
          <a:p>
            <a:r>
              <a:rPr lang="de-DE" sz="1200" dirty="0"/>
              <a:t>e.g. Baker et al., 2014</a:t>
            </a:r>
            <a:endParaRPr lang="en-US" sz="1200" dirty="0"/>
          </a:p>
        </p:txBody>
      </p:sp>
      <p:sp>
        <p:nvSpPr>
          <p:cNvPr id="7" name="TextBox 6">
            <a:extLst>
              <a:ext uri="{FF2B5EF4-FFF2-40B4-BE49-F238E27FC236}">
                <a16:creationId xmlns:a16="http://schemas.microsoft.com/office/drawing/2014/main" id="{42F538B3-DB69-4136-B93F-02146E2E1899}"/>
              </a:ext>
            </a:extLst>
          </p:cNvPr>
          <p:cNvSpPr txBox="1"/>
          <p:nvPr/>
        </p:nvSpPr>
        <p:spPr>
          <a:xfrm>
            <a:off x="490773" y="3439701"/>
            <a:ext cx="6268767" cy="923330"/>
          </a:xfrm>
          <a:prstGeom prst="rect">
            <a:avLst/>
          </a:prstGeom>
          <a:noFill/>
        </p:spPr>
        <p:txBody>
          <a:bodyPr wrap="square" rtlCol="0">
            <a:spAutoFit/>
          </a:bodyPr>
          <a:lstStyle/>
          <a:p>
            <a:r>
              <a:rPr lang="de-DE" dirty="0"/>
              <a:t>Use activity coefficients and mass action constants to </a:t>
            </a:r>
            <a:r>
              <a:rPr lang="en-US" b="0" i="0" dirty="0">
                <a:solidFill>
                  <a:srgbClr val="1F1F1F"/>
                </a:solidFill>
                <a:effectLst/>
                <a:latin typeface="ElsevierGulliver"/>
              </a:rPr>
              <a:t>obtain the concentrations of all species in the CaCO</a:t>
            </a:r>
            <a:r>
              <a:rPr lang="en-US" b="0" i="0" baseline="-25000" dirty="0">
                <a:solidFill>
                  <a:srgbClr val="1F1F1F"/>
                </a:solidFill>
                <a:effectLst/>
                <a:latin typeface="ElsevierGulliver"/>
              </a:rPr>
              <a:t>3</a:t>
            </a:r>
            <a:r>
              <a:rPr lang="en-US" b="0" i="0" dirty="0">
                <a:solidFill>
                  <a:srgbClr val="1F1F1F"/>
                </a:solidFill>
                <a:effectLst/>
                <a:latin typeface="ElsevierGulliver"/>
              </a:rPr>
              <a:t>–H</a:t>
            </a:r>
            <a:r>
              <a:rPr lang="en-US" b="0" i="0" baseline="-25000" dirty="0">
                <a:solidFill>
                  <a:srgbClr val="1F1F1F"/>
                </a:solidFill>
                <a:effectLst/>
                <a:latin typeface="ElsevierGulliver"/>
              </a:rPr>
              <a:t>2</a:t>
            </a:r>
            <a:r>
              <a:rPr lang="en-US" b="0" i="0" dirty="0">
                <a:solidFill>
                  <a:srgbClr val="1F1F1F"/>
                </a:solidFill>
                <a:effectLst/>
                <a:latin typeface="ElsevierGulliver"/>
              </a:rPr>
              <a:t>O–CO</a:t>
            </a:r>
            <a:r>
              <a:rPr lang="en-US" b="0" i="0" baseline="-25000" dirty="0">
                <a:solidFill>
                  <a:srgbClr val="1F1F1F"/>
                </a:solidFill>
                <a:effectLst/>
                <a:latin typeface="ElsevierGulliver"/>
              </a:rPr>
              <a:t>2</a:t>
            </a:r>
            <a:r>
              <a:rPr lang="en-US" b="0" i="0" dirty="0">
                <a:solidFill>
                  <a:srgbClr val="1F1F1F"/>
                </a:solidFill>
                <a:effectLst/>
                <a:latin typeface="ElsevierGulliver"/>
              </a:rPr>
              <a:t> system under changing pCO</a:t>
            </a:r>
            <a:r>
              <a:rPr lang="en-US" b="0" i="0" baseline="-25000" dirty="0">
                <a:solidFill>
                  <a:srgbClr val="1F1F1F"/>
                </a:solidFill>
                <a:effectLst/>
                <a:latin typeface="ElsevierGulliver"/>
              </a:rPr>
              <a:t>2</a:t>
            </a:r>
            <a:r>
              <a:rPr lang="en-US" b="0" i="0" dirty="0">
                <a:solidFill>
                  <a:srgbClr val="1F1F1F"/>
                </a:solidFill>
                <a:effectLst/>
                <a:latin typeface="ElsevierGulliver"/>
              </a:rPr>
              <a:t> conditions</a:t>
            </a:r>
          </a:p>
        </p:txBody>
      </p:sp>
      <p:sp>
        <p:nvSpPr>
          <p:cNvPr id="8" name="TextBox 7">
            <a:extLst>
              <a:ext uri="{FF2B5EF4-FFF2-40B4-BE49-F238E27FC236}">
                <a16:creationId xmlns:a16="http://schemas.microsoft.com/office/drawing/2014/main" id="{392B8676-DC3D-4E0B-8AA2-EA0589E35B8B}"/>
              </a:ext>
            </a:extLst>
          </p:cNvPr>
          <p:cNvSpPr txBox="1"/>
          <p:nvPr/>
        </p:nvSpPr>
        <p:spPr>
          <a:xfrm>
            <a:off x="490774" y="4363031"/>
            <a:ext cx="2155526" cy="276999"/>
          </a:xfrm>
          <a:prstGeom prst="rect">
            <a:avLst/>
          </a:prstGeom>
          <a:noFill/>
        </p:spPr>
        <p:txBody>
          <a:bodyPr wrap="none" rtlCol="0">
            <a:spAutoFit/>
          </a:bodyPr>
          <a:lstStyle/>
          <a:p>
            <a:r>
              <a:rPr lang="de-DE" sz="1200" dirty="0"/>
              <a:t>Hendy, 1971; Fohlmeister, 2011</a:t>
            </a:r>
            <a:endParaRPr lang="en-US" sz="1200" dirty="0"/>
          </a:p>
        </p:txBody>
      </p:sp>
      <p:sp>
        <p:nvSpPr>
          <p:cNvPr id="11" name="TextBox 10">
            <a:extLst>
              <a:ext uri="{FF2B5EF4-FFF2-40B4-BE49-F238E27FC236}">
                <a16:creationId xmlns:a16="http://schemas.microsoft.com/office/drawing/2014/main" id="{442E5F5C-3C83-477A-951F-10361DAB28E6}"/>
              </a:ext>
            </a:extLst>
          </p:cNvPr>
          <p:cNvSpPr txBox="1"/>
          <p:nvPr/>
        </p:nvSpPr>
        <p:spPr>
          <a:xfrm>
            <a:off x="7277889" y="1471860"/>
            <a:ext cx="4561561" cy="369332"/>
          </a:xfrm>
          <a:prstGeom prst="rect">
            <a:avLst/>
          </a:prstGeom>
          <a:solidFill>
            <a:schemeClr val="accent5">
              <a:lumMod val="40000"/>
              <a:lumOff val="60000"/>
            </a:schemeClr>
          </a:solidFill>
        </p:spPr>
        <p:txBody>
          <a:bodyPr wrap="square" rtlCol="0">
            <a:spAutoFit/>
          </a:bodyPr>
          <a:lstStyle/>
          <a:p>
            <a:pPr algn="ctr"/>
            <a:r>
              <a:rPr lang="de-DE" dirty="0"/>
              <a:t>Calcite precipitation</a:t>
            </a:r>
            <a:endParaRPr lang="en-US" baseline="-25000"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69F2F38-57C4-4413-A46F-0D3A28AF1134}"/>
                  </a:ext>
                </a:extLst>
              </p:cNvPr>
              <p:cNvSpPr txBox="1"/>
              <p:nvPr/>
            </p:nvSpPr>
            <p:spPr>
              <a:xfrm>
                <a:off x="7277889" y="2027386"/>
                <a:ext cx="4561561" cy="1443729"/>
              </a:xfrm>
              <a:prstGeom prst="rect">
                <a:avLst/>
              </a:prstGeom>
              <a:noFill/>
            </p:spPr>
            <p:txBody>
              <a:bodyPr wrap="square" rtlCol="0">
                <a:spAutoFit/>
              </a:bodyPr>
              <a:lstStyle/>
              <a:p>
                <a:r>
                  <a:rPr lang="de-DE" dirty="0"/>
                  <a:t>Precipitation rate calculations can be used to obtain the amount of Ca removed per drip</a:t>
                </a:r>
              </a:p>
              <a:p>
                <a:endParaRPr lang="de-DE" dirty="0"/>
              </a:p>
              <a:p>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Ca</m:t>
                      </m:r>
                      <m:r>
                        <m:rPr>
                          <m:nor/>
                        </m:rPr>
                        <a:rPr lang="de-DE" b="0" i="0" baseline="-25000" smtClean="0">
                          <a:latin typeface="Cambria Math" panose="02040503050406030204" pitchFamily="18" charset="0"/>
                        </a:rPr>
                        <m:t>removed</m:t>
                      </m:r>
                      <m:r>
                        <a:rPr lang="de-DE" b="0" i="0" smtClean="0">
                          <a:latin typeface="Cambria Math" panose="02040503050406030204" pitchFamily="18" charset="0"/>
                        </a:rPr>
                        <m:t>=</m:t>
                      </m:r>
                      <m:r>
                        <m:rPr>
                          <m:nor/>
                        </m:rPr>
                        <a:rPr lang="de-DE" b="0" i="0" smtClean="0">
                          <a:latin typeface="Cambria Math" panose="02040503050406030204" pitchFamily="18" charset="0"/>
                        </a:rPr>
                        <m:t>W</m:t>
                      </m:r>
                      <m:r>
                        <a:rPr lang="de-DE" b="0" i="0" baseline="-25000" smtClean="0">
                          <a:latin typeface="Cambria Math" panose="02040503050406030204" pitchFamily="18" charset="0"/>
                        </a:rPr>
                        <m:t>0</m:t>
                      </m:r>
                      <m:r>
                        <a:rPr lang="de-DE" b="0" i="0" smtClean="0">
                          <a:latin typeface="Cambria Math" panose="02040503050406030204" pitchFamily="18" charset="0"/>
                        </a:rPr>
                        <m:t> </m:t>
                      </m:r>
                      <m:r>
                        <a:rPr lang="de-DE" b="0" i="1" smtClean="0">
                          <a:latin typeface="Cambria Math" panose="02040503050406030204" pitchFamily="18" charset="0"/>
                          <a:ea typeface="Cambria Math" panose="02040503050406030204" pitchFamily="18" charset="0"/>
                        </a:rPr>
                        <m:t>∙ </m:t>
                      </m:r>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1</m:t>
                          </m:r>
                        </m:num>
                        <m:den>
                          <m:r>
                            <a:rPr lang="de-DE" b="0" i="1" smtClean="0">
                              <a:latin typeface="Cambria Math" panose="02040503050406030204" pitchFamily="18" charset="0"/>
                              <a:ea typeface="Cambria Math" panose="02040503050406030204" pitchFamily="18" charset="0"/>
                            </a:rPr>
                            <m:t>𝛿</m:t>
                          </m:r>
                        </m:den>
                      </m:f>
                      <m:r>
                        <a:rPr lang="de-DE" b="0" i="1" smtClean="0">
                          <a:latin typeface="Cambria Math" panose="02040503050406030204" pitchFamily="18" charset="0"/>
                          <a:ea typeface="Cambria Math" panose="02040503050406030204" pitchFamily="18" charset="0"/>
                        </a:rPr>
                        <m:t> ∙ ∆</m:t>
                      </m:r>
                      <m:r>
                        <a:rPr lang="de-DE" b="0" i="1" smtClean="0">
                          <a:latin typeface="Cambria Math" panose="02040503050406030204" pitchFamily="18" charset="0"/>
                          <a:ea typeface="Cambria Math" panose="02040503050406030204" pitchFamily="18" charset="0"/>
                        </a:rPr>
                        <m:t>𝑑</m:t>
                      </m:r>
                    </m:oMath>
                  </m:oMathPara>
                </a14:m>
                <a:endParaRPr lang="en-US" dirty="0"/>
              </a:p>
            </p:txBody>
          </p:sp>
        </mc:Choice>
        <mc:Fallback>
          <p:sp>
            <p:nvSpPr>
              <p:cNvPr id="13" name="TextBox 12">
                <a:extLst>
                  <a:ext uri="{FF2B5EF4-FFF2-40B4-BE49-F238E27FC236}">
                    <a16:creationId xmlns:a16="http://schemas.microsoft.com/office/drawing/2014/main" id="{469F2F38-57C4-4413-A46F-0D3A28AF1134}"/>
                  </a:ext>
                </a:extLst>
              </p:cNvPr>
              <p:cNvSpPr txBox="1">
                <a:spLocks noRot="1" noChangeAspect="1" noMove="1" noResize="1" noEditPoints="1" noAdjustHandles="1" noChangeArrowheads="1" noChangeShapeType="1" noTextEdit="1"/>
              </p:cNvSpPr>
              <p:nvPr/>
            </p:nvSpPr>
            <p:spPr>
              <a:xfrm>
                <a:off x="7277889" y="2027386"/>
                <a:ext cx="4561561" cy="1443729"/>
              </a:xfrm>
              <a:prstGeom prst="rect">
                <a:avLst/>
              </a:prstGeom>
              <a:blipFill>
                <a:blip r:embed="rId2"/>
                <a:stretch>
                  <a:fillRect l="-1203" t="-2119" r="-267"/>
                </a:stretch>
              </a:blipFill>
            </p:spPr>
            <p:txBody>
              <a:bodyPr/>
              <a:lstStyle/>
              <a:p>
                <a:r>
                  <a:rPr lang="LID4096">
                    <a:noFill/>
                  </a:rPr>
                  <a:t> </a:t>
                </a:r>
              </a:p>
            </p:txBody>
          </p:sp>
        </mc:Fallback>
      </mc:AlternateContent>
      <p:sp>
        <p:nvSpPr>
          <p:cNvPr id="14" name="TextBox 13">
            <a:extLst>
              <a:ext uri="{FF2B5EF4-FFF2-40B4-BE49-F238E27FC236}">
                <a16:creationId xmlns:a16="http://schemas.microsoft.com/office/drawing/2014/main" id="{069C8AFC-D3D7-4885-B56D-4BFF211F2098}"/>
              </a:ext>
            </a:extLst>
          </p:cNvPr>
          <p:cNvSpPr txBox="1"/>
          <p:nvPr/>
        </p:nvSpPr>
        <p:spPr>
          <a:xfrm>
            <a:off x="490773" y="4924475"/>
            <a:ext cx="6164117" cy="923330"/>
          </a:xfrm>
          <a:prstGeom prst="rect">
            <a:avLst/>
          </a:prstGeom>
          <a:noFill/>
        </p:spPr>
        <p:txBody>
          <a:bodyPr wrap="square" rtlCol="0">
            <a:spAutoFit/>
          </a:bodyPr>
          <a:lstStyle/>
          <a:p>
            <a:r>
              <a:rPr lang="de-DE" dirty="0">
                <a:solidFill>
                  <a:schemeClr val="accent5">
                    <a:lumMod val="60000"/>
                    <a:lumOff val="40000"/>
                  </a:schemeClr>
                </a:solidFill>
              </a:rPr>
              <a:t>Thermodynamic calculations of ionic chemistry evolution are complex and often outsourced to chemical speciation software (e.g. PHREEQC)</a:t>
            </a:r>
            <a:endParaRPr lang="en-US" dirty="0">
              <a:solidFill>
                <a:schemeClr val="accent5">
                  <a:lumMod val="60000"/>
                  <a:lumOff val="40000"/>
                </a:schemeClr>
              </a:solidFill>
            </a:endParaRPr>
          </a:p>
        </p:txBody>
      </p:sp>
      <p:sp>
        <p:nvSpPr>
          <p:cNvPr id="15" name="TextBox 14">
            <a:extLst>
              <a:ext uri="{FF2B5EF4-FFF2-40B4-BE49-F238E27FC236}">
                <a16:creationId xmlns:a16="http://schemas.microsoft.com/office/drawing/2014/main" id="{6CEB071E-4269-4129-B74F-0595F74473FA}"/>
              </a:ext>
            </a:extLst>
          </p:cNvPr>
          <p:cNvSpPr txBox="1"/>
          <p:nvPr/>
        </p:nvSpPr>
        <p:spPr>
          <a:xfrm>
            <a:off x="7277889" y="3578128"/>
            <a:ext cx="1597553" cy="276999"/>
          </a:xfrm>
          <a:prstGeom prst="rect">
            <a:avLst/>
          </a:prstGeom>
          <a:noFill/>
        </p:spPr>
        <p:txBody>
          <a:bodyPr wrap="none" rtlCol="0">
            <a:spAutoFit/>
          </a:bodyPr>
          <a:lstStyle/>
          <a:p>
            <a:r>
              <a:rPr lang="de-DE" sz="1200" dirty="0"/>
              <a:t>Stoll et al., 2012 I-STAL</a:t>
            </a:r>
            <a:endParaRPr lang="en-US" sz="1200" dirty="0"/>
          </a:p>
        </p:txBody>
      </p:sp>
    </p:spTree>
    <p:extLst>
      <p:ext uri="{BB962C8B-B14F-4D97-AF65-F5344CB8AC3E}">
        <p14:creationId xmlns:p14="http://schemas.microsoft.com/office/powerpoint/2010/main" val="163777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1" grpId="0" animBg="1"/>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05B4C-CE60-C05D-B397-51FEE222A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B77AF-542E-32EA-B974-9BF119108F2D}"/>
              </a:ext>
            </a:extLst>
          </p:cNvPr>
          <p:cNvSpPr>
            <a:spLocks noGrp="1"/>
          </p:cNvSpPr>
          <p:nvPr>
            <p:ph type="title"/>
          </p:nvPr>
        </p:nvSpPr>
        <p:spPr/>
        <p:txBody>
          <a:bodyPr>
            <a:normAutofit fontScale="90000"/>
          </a:bodyPr>
          <a:lstStyle/>
          <a:p>
            <a:r>
              <a:rPr lang="en-GB" dirty="0"/>
              <a:t>Common components of karst models</a:t>
            </a:r>
            <a:endParaRPr lang="LID4096" dirty="0"/>
          </a:p>
        </p:txBody>
      </p:sp>
      <p:sp>
        <p:nvSpPr>
          <p:cNvPr id="16" name="Rectangle 15">
            <a:extLst>
              <a:ext uri="{FF2B5EF4-FFF2-40B4-BE49-F238E27FC236}">
                <a16:creationId xmlns:a16="http://schemas.microsoft.com/office/drawing/2014/main" id="{2B5E6257-FDFB-1E1C-91F3-607F26083F3C}"/>
              </a:ext>
            </a:extLst>
          </p:cNvPr>
          <p:cNvSpPr/>
          <p:nvPr/>
        </p:nvSpPr>
        <p:spPr>
          <a:xfrm>
            <a:off x="3550227" y="1113508"/>
            <a:ext cx="2119746" cy="3482686"/>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solidFill>
                  <a:schemeClr val="tx1"/>
                </a:solidFill>
              </a:rPr>
              <a:t>Hydrology</a:t>
            </a:r>
          </a:p>
          <a:p>
            <a:endParaRPr lang="en-GB" dirty="0">
              <a:solidFill>
                <a:schemeClr val="tx1"/>
              </a:solidFill>
            </a:endParaRPr>
          </a:p>
          <a:p>
            <a:pPr marL="285750" indent="-285750">
              <a:lnSpc>
                <a:spcPct val="150000"/>
              </a:lnSpc>
              <a:buFont typeface="Arial" panose="020B0604020202020204" pitchFamily="34" charset="0"/>
              <a:buChar char="•"/>
            </a:pPr>
            <a:r>
              <a:rPr lang="en-GB" dirty="0">
                <a:solidFill>
                  <a:schemeClr val="tx1"/>
                </a:solidFill>
              </a:rPr>
              <a:t>Evaporation</a:t>
            </a:r>
          </a:p>
          <a:p>
            <a:pPr marL="285750" indent="-285750">
              <a:lnSpc>
                <a:spcPct val="150000"/>
              </a:lnSpc>
              <a:buFont typeface="Arial" panose="020B0604020202020204" pitchFamily="34" charset="0"/>
              <a:buChar char="•"/>
            </a:pPr>
            <a:r>
              <a:rPr lang="en-GB" dirty="0">
                <a:solidFill>
                  <a:schemeClr val="tx1"/>
                </a:solidFill>
              </a:rPr>
              <a:t>Storage</a:t>
            </a:r>
          </a:p>
          <a:p>
            <a:pPr marL="285750" indent="-285750">
              <a:lnSpc>
                <a:spcPct val="150000"/>
              </a:lnSpc>
              <a:buFont typeface="Arial" panose="020B0604020202020204" pitchFamily="34" charset="0"/>
              <a:buChar char="•"/>
            </a:pPr>
            <a:r>
              <a:rPr lang="en-GB" dirty="0">
                <a:solidFill>
                  <a:schemeClr val="tx1"/>
                </a:solidFill>
              </a:rPr>
              <a:t>Mixing</a:t>
            </a:r>
          </a:p>
          <a:p>
            <a:pPr marL="285750" indent="-285750">
              <a:lnSpc>
                <a:spcPct val="150000"/>
              </a:lnSpc>
              <a:buFont typeface="Arial" panose="020B0604020202020204" pitchFamily="34" charset="0"/>
              <a:buChar char="•"/>
            </a:pPr>
            <a:r>
              <a:rPr lang="en-GB" dirty="0" err="1">
                <a:solidFill>
                  <a:schemeClr val="tx1"/>
                </a:solidFill>
              </a:rPr>
              <a:t>Flowpaths</a:t>
            </a:r>
            <a:endParaRPr lang="en-GB" dirty="0">
              <a:solidFill>
                <a:schemeClr val="tx1"/>
              </a:solidFill>
            </a:endParaRPr>
          </a:p>
          <a:p>
            <a:pPr marL="285750" indent="-285750">
              <a:lnSpc>
                <a:spcPct val="150000"/>
              </a:lnSpc>
              <a:buFont typeface="Arial" panose="020B0604020202020204" pitchFamily="34" charset="0"/>
              <a:buChar char="•"/>
            </a:pPr>
            <a:r>
              <a:rPr lang="en-GB" dirty="0">
                <a:solidFill>
                  <a:schemeClr val="tx1"/>
                </a:solidFill>
              </a:rPr>
              <a:t>Drip rates</a:t>
            </a:r>
          </a:p>
          <a:p>
            <a:endParaRPr lang="LID4096" dirty="0">
              <a:solidFill>
                <a:schemeClr val="tx1"/>
              </a:solidFill>
            </a:endParaRPr>
          </a:p>
        </p:txBody>
      </p:sp>
      <p:sp>
        <p:nvSpPr>
          <p:cNvPr id="17" name="Rectangle 16">
            <a:extLst>
              <a:ext uri="{FF2B5EF4-FFF2-40B4-BE49-F238E27FC236}">
                <a16:creationId xmlns:a16="http://schemas.microsoft.com/office/drawing/2014/main" id="{B5CE9998-4963-45B5-E30B-B11715DD5D60}"/>
              </a:ext>
            </a:extLst>
          </p:cNvPr>
          <p:cNvSpPr/>
          <p:nvPr/>
        </p:nvSpPr>
        <p:spPr>
          <a:xfrm>
            <a:off x="1487183" y="1113507"/>
            <a:ext cx="1900162" cy="169891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Plant-Soil System</a:t>
            </a:r>
            <a:endParaRPr lang="LID4096" dirty="0"/>
          </a:p>
        </p:txBody>
      </p:sp>
      <p:sp>
        <p:nvSpPr>
          <p:cNvPr id="18" name="Rectangle 17">
            <a:extLst>
              <a:ext uri="{FF2B5EF4-FFF2-40B4-BE49-F238E27FC236}">
                <a16:creationId xmlns:a16="http://schemas.microsoft.com/office/drawing/2014/main" id="{4C14F382-57F0-BA82-EE09-4BC1433C9AD1}"/>
              </a:ext>
            </a:extLst>
          </p:cNvPr>
          <p:cNvSpPr/>
          <p:nvPr/>
        </p:nvSpPr>
        <p:spPr>
          <a:xfrm>
            <a:off x="1487183" y="2897279"/>
            <a:ext cx="1900162" cy="169891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Karst System</a:t>
            </a:r>
            <a:endParaRPr lang="LID4096" dirty="0"/>
          </a:p>
        </p:txBody>
      </p:sp>
      <p:sp>
        <p:nvSpPr>
          <p:cNvPr id="19" name="Rectangle 18">
            <a:extLst>
              <a:ext uri="{FF2B5EF4-FFF2-40B4-BE49-F238E27FC236}">
                <a16:creationId xmlns:a16="http://schemas.microsoft.com/office/drawing/2014/main" id="{4D16DDFC-A44C-4A66-8765-50163C5BF874}"/>
              </a:ext>
            </a:extLst>
          </p:cNvPr>
          <p:cNvSpPr/>
          <p:nvPr/>
        </p:nvSpPr>
        <p:spPr>
          <a:xfrm>
            <a:off x="1487183" y="4681051"/>
            <a:ext cx="1900162" cy="169891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In-Cave processes</a:t>
            </a:r>
            <a:endParaRPr lang="LID4096" dirty="0"/>
          </a:p>
        </p:txBody>
      </p:sp>
      <p:sp>
        <p:nvSpPr>
          <p:cNvPr id="21" name="Rectangle 20">
            <a:extLst>
              <a:ext uri="{FF2B5EF4-FFF2-40B4-BE49-F238E27FC236}">
                <a16:creationId xmlns:a16="http://schemas.microsoft.com/office/drawing/2014/main" id="{B4A80737-855C-1756-39D9-3C24530A8609}"/>
              </a:ext>
            </a:extLst>
          </p:cNvPr>
          <p:cNvSpPr/>
          <p:nvPr/>
        </p:nvSpPr>
        <p:spPr>
          <a:xfrm>
            <a:off x="5832855" y="1113508"/>
            <a:ext cx="2119746" cy="3482686"/>
          </a:xfrm>
          <a:prstGeom prst="rect">
            <a:avLst/>
          </a:prstGeom>
          <a:solidFill>
            <a:schemeClr val="accent3">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solidFill>
                  <a:schemeClr val="tx1"/>
                </a:solidFill>
              </a:rPr>
              <a:t>Carbonate chemistry</a:t>
            </a:r>
          </a:p>
          <a:p>
            <a:endParaRPr lang="en-GB" dirty="0">
              <a:solidFill>
                <a:schemeClr val="tx1"/>
              </a:solidFill>
            </a:endParaRPr>
          </a:p>
          <a:p>
            <a:pPr marL="285750" indent="-285750">
              <a:lnSpc>
                <a:spcPct val="150000"/>
              </a:lnSpc>
              <a:buFont typeface="Arial" panose="020B0604020202020204" pitchFamily="34" charset="0"/>
              <a:buChar char="•"/>
            </a:pPr>
            <a:r>
              <a:rPr lang="en-GB" dirty="0">
                <a:solidFill>
                  <a:schemeClr val="tx1"/>
                </a:solidFill>
              </a:rPr>
              <a:t>Soil pCO</a:t>
            </a:r>
            <a:r>
              <a:rPr lang="en-GB" baseline="-25000" dirty="0">
                <a:solidFill>
                  <a:schemeClr val="tx1"/>
                </a:solidFill>
              </a:rPr>
              <a:t>2</a:t>
            </a:r>
          </a:p>
          <a:p>
            <a:pPr marL="285750" indent="-285750">
              <a:lnSpc>
                <a:spcPct val="150000"/>
              </a:lnSpc>
              <a:buFont typeface="Arial" panose="020B0604020202020204" pitchFamily="34" charset="0"/>
              <a:buChar char="•"/>
            </a:pPr>
            <a:r>
              <a:rPr lang="en-GB" dirty="0">
                <a:solidFill>
                  <a:schemeClr val="tx1"/>
                </a:solidFill>
              </a:rPr>
              <a:t>Host-rock dissolution</a:t>
            </a:r>
          </a:p>
          <a:p>
            <a:pPr marL="285750" indent="-285750">
              <a:lnSpc>
                <a:spcPct val="150000"/>
              </a:lnSpc>
              <a:buFont typeface="Arial" panose="020B0604020202020204" pitchFamily="34" charset="0"/>
              <a:buChar char="•"/>
            </a:pPr>
            <a:r>
              <a:rPr lang="en-GB" dirty="0">
                <a:solidFill>
                  <a:schemeClr val="tx1"/>
                </a:solidFill>
              </a:rPr>
              <a:t>PCP</a:t>
            </a:r>
          </a:p>
          <a:p>
            <a:pPr marL="285750" indent="-285750">
              <a:lnSpc>
                <a:spcPct val="150000"/>
              </a:lnSpc>
              <a:buFont typeface="Arial" panose="020B0604020202020204" pitchFamily="34" charset="0"/>
              <a:buChar char="•"/>
            </a:pPr>
            <a:endParaRPr lang="en-GB" dirty="0">
              <a:solidFill>
                <a:schemeClr val="tx1"/>
              </a:solidFill>
            </a:endParaRPr>
          </a:p>
          <a:p>
            <a:endParaRPr lang="LID4096" dirty="0">
              <a:solidFill>
                <a:schemeClr val="tx1"/>
              </a:solidFill>
            </a:endParaRPr>
          </a:p>
        </p:txBody>
      </p:sp>
      <p:sp>
        <p:nvSpPr>
          <p:cNvPr id="22" name="Rectangle 21">
            <a:extLst>
              <a:ext uri="{FF2B5EF4-FFF2-40B4-BE49-F238E27FC236}">
                <a16:creationId xmlns:a16="http://schemas.microsoft.com/office/drawing/2014/main" id="{C4A3F81C-0150-B2EF-08B9-182D213179CE}"/>
              </a:ext>
            </a:extLst>
          </p:cNvPr>
          <p:cNvSpPr/>
          <p:nvPr/>
        </p:nvSpPr>
        <p:spPr>
          <a:xfrm>
            <a:off x="3550227" y="4681051"/>
            <a:ext cx="7432964" cy="1698914"/>
          </a:xfrm>
          <a:prstGeom prst="rect">
            <a:avLst/>
          </a:prstGeom>
          <a:solidFill>
            <a:schemeClr val="bg1">
              <a:lumMod val="5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solidFill>
                  <a:schemeClr val="tx1"/>
                </a:solidFill>
              </a:rPr>
              <a:t>Calcite formation</a:t>
            </a:r>
          </a:p>
          <a:p>
            <a:pPr algn="ctr"/>
            <a:endParaRPr lang="en-GB" b="1" u="sng" dirty="0">
              <a:solidFill>
                <a:schemeClr val="tx1"/>
              </a:solidFill>
            </a:endParaRPr>
          </a:p>
          <a:p>
            <a:pPr marL="285750" indent="-285750" algn="ctr">
              <a:buFont typeface="Arial" panose="020B0604020202020204" pitchFamily="34" charset="0"/>
              <a:buChar char="•"/>
            </a:pPr>
            <a:r>
              <a:rPr lang="en-GB" dirty="0">
                <a:solidFill>
                  <a:schemeClr val="tx1"/>
                </a:solidFill>
              </a:rPr>
              <a:t>Fractionation</a:t>
            </a:r>
          </a:p>
          <a:p>
            <a:pPr marL="285750" indent="-285750" algn="ctr">
              <a:buFont typeface="Arial" panose="020B0604020202020204" pitchFamily="34" charset="0"/>
              <a:buChar char="•"/>
            </a:pPr>
            <a:r>
              <a:rPr lang="en-GB" dirty="0">
                <a:solidFill>
                  <a:schemeClr val="tx1"/>
                </a:solidFill>
              </a:rPr>
              <a:t>Cave T, pCO</a:t>
            </a:r>
            <a:r>
              <a:rPr lang="en-GB" baseline="-25000" dirty="0">
                <a:solidFill>
                  <a:schemeClr val="tx1"/>
                </a:solidFill>
              </a:rPr>
              <a:t>2</a:t>
            </a:r>
          </a:p>
          <a:p>
            <a:pPr marL="285750" indent="-285750" algn="ctr">
              <a:buFont typeface="Arial" panose="020B0604020202020204" pitchFamily="34" charset="0"/>
              <a:buChar char="•"/>
            </a:pPr>
            <a:r>
              <a:rPr lang="en-GB" dirty="0">
                <a:solidFill>
                  <a:schemeClr val="tx1"/>
                </a:solidFill>
              </a:rPr>
              <a:t>Non-eq. effects</a:t>
            </a:r>
            <a:endParaRPr lang="LID4096" dirty="0">
              <a:solidFill>
                <a:schemeClr val="tx1"/>
              </a:solidFill>
            </a:endParaRPr>
          </a:p>
        </p:txBody>
      </p:sp>
      <p:sp>
        <p:nvSpPr>
          <p:cNvPr id="23" name="Rectangle 22">
            <a:extLst>
              <a:ext uri="{FF2B5EF4-FFF2-40B4-BE49-F238E27FC236}">
                <a16:creationId xmlns:a16="http://schemas.microsoft.com/office/drawing/2014/main" id="{AA0A2328-D4E5-8010-0DBD-D869EDE7BA41}"/>
              </a:ext>
            </a:extLst>
          </p:cNvPr>
          <p:cNvSpPr/>
          <p:nvPr/>
        </p:nvSpPr>
        <p:spPr>
          <a:xfrm>
            <a:off x="8115483" y="1113508"/>
            <a:ext cx="2867708" cy="348268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u="sng" dirty="0">
              <a:solidFill>
                <a:schemeClr val="tx1"/>
              </a:solidFill>
            </a:endParaRPr>
          </a:p>
          <a:p>
            <a:pPr algn="ctr"/>
            <a:r>
              <a:rPr lang="en-GB" b="1" u="sng" dirty="0">
                <a:solidFill>
                  <a:schemeClr val="tx1"/>
                </a:solidFill>
              </a:rPr>
              <a:t>TE chemistry</a:t>
            </a:r>
          </a:p>
          <a:p>
            <a:endParaRPr lang="en-GB" dirty="0">
              <a:solidFill>
                <a:schemeClr val="tx1"/>
              </a:solidFill>
            </a:endParaRPr>
          </a:p>
          <a:p>
            <a:pPr marL="285750" indent="-285750">
              <a:lnSpc>
                <a:spcPct val="150000"/>
              </a:lnSpc>
              <a:buFont typeface="Arial" panose="020B0604020202020204" pitchFamily="34" charset="0"/>
              <a:buChar char="•"/>
            </a:pPr>
            <a:r>
              <a:rPr lang="en-GB" dirty="0">
                <a:solidFill>
                  <a:schemeClr val="tx1"/>
                </a:solidFill>
              </a:rPr>
              <a:t>Host-rock composition</a:t>
            </a:r>
          </a:p>
          <a:p>
            <a:pPr marL="285750" indent="-285750">
              <a:lnSpc>
                <a:spcPct val="150000"/>
              </a:lnSpc>
              <a:buFont typeface="Arial" panose="020B0604020202020204" pitchFamily="34" charset="0"/>
              <a:buChar char="•"/>
            </a:pPr>
            <a:r>
              <a:rPr lang="en-GB" dirty="0">
                <a:solidFill>
                  <a:schemeClr val="tx1"/>
                </a:solidFill>
              </a:rPr>
              <a:t>Water-host rock interaction</a:t>
            </a:r>
          </a:p>
          <a:p>
            <a:pPr marL="285750" indent="-285750">
              <a:lnSpc>
                <a:spcPct val="150000"/>
              </a:lnSpc>
              <a:buFont typeface="Arial" panose="020B0604020202020204" pitchFamily="34" charset="0"/>
              <a:buChar char="•"/>
            </a:pPr>
            <a:r>
              <a:rPr lang="en-GB" dirty="0">
                <a:solidFill>
                  <a:schemeClr val="tx1"/>
                </a:solidFill>
              </a:rPr>
              <a:t>Soil contribution</a:t>
            </a:r>
          </a:p>
          <a:p>
            <a:pPr>
              <a:lnSpc>
                <a:spcPct val="150000"/>
              </a:lnSpc>
            </a:pPr>
            <a:endParaRPr lang="en-GB" dirty="0">
              <a:solidFill>
                <a:schemeClr val="tx1"/>
              </a:solidFill>
            </a:endParaRPr>
          </a:p>
          <a:p>
            <a:pPr marL="285750" indent="-285750">
              <a:lnSpc>
                <a:spcPct val="150000"/>
              </a:lnSpc>
              <a:buFont typeface="Arial" panose="020B0604020202020204" pitchFamily="34" charset="0"/>
              <a:buChar char="•"/>
            </a:pPr>
            <a:endParaRPr lang="en-GB" dirty="0">
              <a:solidFill>
                <a:schemeClr val="tx1"/>
              </a:solidFill>
            </a:endParaRPr>
          </a:p>
          <a:p>
            <a:endParaRPr lang="LID4096" dirty="0">
              <a:solidFill>
                <a:schemeClr val="tx1"/>
              </a:solidFill>
            </a:endParaRPr>
          </a:p>
        </p:txBody>
      </p:sp>
    </p:spTree>
    <p:extLst>
      <p:ext uri="{BB962C8B-B14F-4D97-AF65-F5344CB8AC3E}">
        <p14:creationId xmlns:p14="http://schemas.microsoft.com/office/powerpoint/2010/main" val="128621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9447A-120B-71AE-88EF-AAFA230C4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9F391-6EC1-88C0-AC79-3F99A29B6939}"/>
              </a:ext>
            </a:extLst>
          </p:cNvPr>
          <p:cNvSpPr>
            <a:spLocks noGrp="1"/>
          </p:cNvSpPr>
          <p:nvPr>
            <p:ph type="title"/>
          </p:nvPr>
        </p:nvSpPr>
        <p:spPr/>
        <p:txBody>
          <a:bodyPr>
            <a:normAutofit fontScale="90000"/>
          </a:bodyPr>
          <a:lstStyle/>
          <a:p>
            <a:r>
              <a:rPr lang="en-GB" dirty="0"/>
              <a:t>Cave atmosphere</a:t>
            </a:r>
            <a:endParaRPr lang="LID4096" dirty="0"/>
          </a:p>
        </p:txBody>
      </p:sp>
      <p:pic>
        <p:nvPicPr>
          <p:cNvPr id="3" name="Picture 8">
            <a:extLst>
              <a:ext uri="{FF2B5EF4-FFF2-40B4-BE49-F238E27FC236}">
                <a16:creationId xmlns:a16="http://schemas.microsoft.com/office/drawing/2014/main" id="{7611183D-8BA1-4879-A930-EBBCD40D1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994" y="1581150"/>
            <a:ext cx="4250949" cy="45145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A0B992-BD66-479B-A652-0539807BEB60}"/>
              </a:ext>
            </a:extLst>
          </p:cNvPr>
          <p:cNvSpPr txBox="1"/>
          <p:nvPr/>
        </p:nvSpPr>
        <p:spPr>
          <a:xfrm>
            <a:off x="5667154" y="1578049"/>
            <a:ext cx="5547159" cy="923330"/>
          </a:xfrm>
          <a:prstGeom prst="rect">
            <a:avLst/>
          </a:prstGeom>
          <a:noFill/>
        </p:spPr>
        <p:txBody>
          <a:bodyPr wrap="square" rtlCol="0">
            <a:spAutoFit/>
          </a:bodyPr>
          <a:lstStyle/>
          <a:p>
            <a:pPr algn="ctr"/>
            <a:r>
              <a:rPr lang="de-DE" dirty="0">
                <a:solidFill>
                  <a:schemeClr val="accent5">
                    <a:lumMod val="60000"/>
                    <a:lumOff val="40000"/>
                  </a:schemeClr>
                </a:solidFill>
              </a:rPr>
              <a:t>Seasonal patterns in cave air pCO</a:t>
            </a:r>
            <a:r>
              <a:rPr lang="de-DE" baseline="-25000" dirty="0">
                <a:solidFill>
                  <a:schemeClr val="accent5">
                    <a:lumMod val="60000"/>
                    <a:lumOff val="40000"/>
                  </a:schemeClr>
                </a:solidFill>
              </a:rPr>
              <a:t>2</a:t>
            </a:r>
            <a:r>
              <a:rPr lang="de-DE" dirty="0">
                <a:solidFill>
                  <a:schemeClr val="accent5">
                    <a:lumMod val="60000"/>
                    <a:lumOff val="40000"/>
                  </a:schemeClr>
                </a:solidFill>
              </a:rPr>
              <a:t> can sometimes be predicted through empirical correlation with surface temperature and soil pCO</a:t>
            </a:r>
            <a:r>
              <a:rPr lang="de-DE" baseline="-25000" dirty="0">
                <a:solidFill>
                  <a:schemeClr val="accent5">
                    <a:lumMod val="60000"/>
                    <a:lumOff val="40000"/>
                  </a:schemeClr>
                </a:solidFill>
              </a:rPr>
              <a:t>2</a:t>
            </a:r>
            <a:endParaRPr lang="en-US" baseline="-25000" dirty="0">
              <a:solidFill>
                <a:schemeClr val="accent5">
                  <a:lumMod val="60000"/>
                  <a:lumOff val="40000"/>
                </a:schemeClr>
              </a:solidFill>
            </a:endParaRPr>
          </a:p>
        </p:txBody>
      </p:sp>
      <p:sp>
        <p:nvSpPr>
          <p:cNvPr id="8" name="TextBox 7">
            <a:extLst>
              <a:ext uri="{FF2B5EF4-FFF2-40B4-BE49-F238E27FC236}">
                <a16:creationId xmlns:a16="http://schemas.microsoft.com/office/drawing/2014/main" id="{A186F493-82CD-4CC3-A7F7-0E338CA99213}"/>
              </a:ext>
            </a:extLst>
          </p:cNvPr>
          <p:cNvSpPr txBox="1"/>
          <p:nvPr/>
        </p:nvSpPr>
        <p:spPr>
          <a:xfrm>
            <a:off x="881994" y="6095658"/>
            <a:ext cx="1924181" cy="276999"/>
          </a:xfrm>
          <a:prstGeom prst="rect">
            <a:avLst/>
          </a:prstGeom>
          <a:noFill/>
        </p:spPr>
        <p:txBody>
          <a:bodyPr wrap="none" rtlCol="0">
            <a:spAutoFit/>
          </a:bodyPr>
          <a:lstStyle/>
          <a:p>
            <a:r>
              <a:rPr lang="de-DE" sz="1200" dirty="0"/>
              <a:t>Nava-Fernandez et al., 2020</a:t>
            </a:r>
            <a:endParaRPr lang="en-US" sz="1200" dirty="0"/>
          </a:p>
        </p:txBody>
      </p:sp>
      <p:sp>
        <p:nvSpPr>
          <p:cNvPr id="9" name="TextBox 8">
            <a:extLst>
              <a:ext uri="{FF2B5EF4-FFF2-40B4-BE49-F238E27FC236}">
                <a16:creationId xmlns:a16="http://schemas.microsoft.com/office/drawing/2014/main" id="{562B3E44-779E-4642-B5E8-B5BDA6043524}"/>
              </a:ext>
            </a:extLst>
          </p:cNvPr>
          <p:cNvSpPr txBox="1"/>
          <p:nvPr/>
        </p:nvSpPr>
        <p:spPr>
          <a:xfrm>
            <a:off x="5667154" y="2878822"/>
            <a:ext cx="5741581" cy="1754326"/>
          </a:xfrm>
          <a:prstGeom prst="rect">
            <a:avLst/>
          </a:prstGeom>
          <a:noFill/>
        </p:spPr>
        <p:txBody>
          <a:bodyPr wrap="square" rtlCol="0">
            <a:spAutoFit/>
          </a:bodyPr>
          <a:lstStyle/>
          <a:p>
            <a:pPr marL="285750" indent="-285750">
              <a:buFont typeface="Arial" panose="020B0604020202020204" pitchFamily="34" charset="0"/>
              <a:buChar char="•"/>
            </a:pPr>
            <a:r>
              <a:rPr lang="de-DE" dirty="0"/>
              <a:t>CO</a:t>
            </a:r>
            <a:r>
              <a:rPr lang="de-DE" baseline="-25000" dirty="0"/>
              <a:t>2</a:t>
            </a:r>
            <a:r>
              <a:rPr lang="de-DE" dirty="0"/>
              <a:t> supply to the cave ultimately comes from soil CO</a:t>
            </a:r>
            <a:r>
              <a:rPr lang="de-DE" baseline="-25000" dirty="0"/>
              <a:t>2</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Lagged time series of soil CO</a:t>
            </a:r>
            <a:r>
              <a:rPr lang="de-DE" baseline="-25000" dirty="0"/>
              <a:t>2</a:t>
            </a:r>
            <a:r>
              <a:rPr lang="de-DE" dirty="0"/>
              <a:t> from temperature-dependent efflux models can broadly reproduce seasonal cave pCO</a:t>
            </a:r>
            <a:r>
              <a:rPr lang="de-DE" baseline="-25000" dirty="0"/>
              <a:t>2</a:t>
            </a:r>
            <a:r>
              <a:rPr lang="de-DE" dirty="0"/>
              <a:t> patterns </a:t>
            </a:r>
            <a:endParaRPr lang="en-US" baseline="-25000" dirty="0"/>
          </a:p>
        </p:txBody>
      </p:sp>
      <p:sp>
        <p:nvSpPr>
          <p:cNvPr id="10" name="TextBox 9">
            <a:extLst>
              <a:ext uri="{FF2B5EF4-FFF2-40B4-BE49-F238E27FC236}">
                <a16:creationId xmlns:a16="http://schemas.microsoft.com/office/drawing/2014/main" id="{AEDC42F7-B5D5-4424-A863-5C82A6A10524}"/>
              </a:ext>
            </a:extLst>
          </p:cNvPr>
          <p:cNvSpPr txBox="1"/>
          <p:nvPr/>
        </p:nvSpPr>
        <p:spPr>
          <a:xfrm>
            <a:off x="5962122" y="4595093"/>
            <a:ext cx="1341201" cy="276999"/>
          </a:xfrm>
          <a:prstGeom prst="rect">
            <a:avLst/>
          </a:prstGeom>
          <a:noFill/>
        </p:spPr>
        <p:txBody>
          <a:bodyPr wrap="none" rtlCol="0">
            <a:spAutoFit/>
          </a:bodyPr>
          <a:lstStyle/>
          <a:p>
            <a:r>
              <a:rPr lang="de-DE" sz="1200" dirty="0"/>
              <a:t>Baldini et al., 2020</a:t>
            </a:r>
            <a:endParaRPr lang="en-US" sz="1200" dirty="0"/>
          </a:p>
        </p:txBody>
      </p:sp>
    </p:spTree>
    <p:extLst>
      <p:ext uri="{BB962C8B-B14F-4D97-AF65-F5344CB8AC3E}">
        <p14:creationId xmlns:p14="http://schemas.microsoft.com/office/powerpoint/2010/main" val="19967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2BF7-7811-8F61-66FB-AE84FFC62BFD}"/>
            </a:ext>
          </a:extLst>
        </p:cNvPr>
        <p:cNvGrpSpPr/>
        <p:nvPr/>
      </p:nvGrpSpPr>
      <p:grpSpPr>
        <a:xfrm>
          <a:off x="0" y="0"/>
          <a:ext cx="0" cy="0"/>
          <a:chOff x="0" y="0"/>
          <a:chExt cx="0" cy="0"/>
        </a:xfrm>
      </p:grpSpPr>
      <p:pic>
        <p:nvPicPr>
          <p:cNvPr id="2" name="Picture 1" descr="A black and white landscape&#10;&#10;Description automatically generated with medium confidence">
            <a:extLst>
              <a:ext uri="{FF2B5EF4-FFF2-40B4-BE49-F238E27FC236}">
                <a16:creationId xmlns:a16="http://schemas.microsoft.com/office/drawing/2014/main" id="{76B846B1-20B5-4C05-B694-780C469201AB}"/>
              </a:ext>
            </a:extLst>
          </p:cNvPr>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7343" b="40468"/>
          <a:stretch/>
        </p:blipFill>
        <p:spPr>
          <a:xfrm>
            <a:off x="0" y="0"/>
            <a:ext cx="12192000" cy="6858000"/>
          </a:xfrm>
          <a:prstGeom prst="rect">
            <a:avLst/>
          </a:prstGeom>
        </p:spPr>
      </p:pic>
      <p:sp>
        <p:nvSpPr>
          <p:cNvPr id="27" name="Title 1">
            <a:extLst>
              <a:ext uri="{FF2B5EF4-FFF2-40B4-BE49-F238E27FC236}">
                <a16:creationId xmlns:a16="http://schemas.microsoft.com/office/drawing/2014/main" id="{202F3CF4-DA49-4511-9598-8940D7A31C94}"/>
              </a:ext>
            </a:extLst>
          </p:cNvPr>
          <p:cNvSpPr>
            <a:spLocks noGrp="1"/>
          </p:cNvSpPr>
          <p:nvPr>
            <p:ph type="title"/>
          </p:nvPr>
        </p:nvSpPr>
        <p:spPr>
          <a:xfrm>
            <a:off x="0" y="938857"/>
            <a:ext cx="12192000" cy="2343956"/>
          </a:xfrm>
        </p:spPr>
        <p:txBody>
          <a:bodyPr>
            <a:normAutofit/>
          </a:bodyPr>
          <a:lstStyle/>
          <a:p>
            <a:pPr algn="ctr">
              <a:lnSpc>
                <a:spcPct val="100000"/>
              </a:lnSpc>
            </a:pPr>
            <a:r>
              <a:rPr lang="en-GB" sz="7200" b="1" dirty="0">
                <a:solidFill>
                  <a:schemeClr val="bg1"/>
                </a:solidFill>
                <a:effectLst>
                  <a:outerShdw blurRad="38100" dist="38100" dir="2700000" algn="tl">
                    <a:srgbClr val="000000">
                      <a:alpha val="43137"/>
                    </a:srgbClr>
                  </a:outerShdw>
                </a:effectLst>
              </a:rPr>
              <a:t>The end…</a:t>
            </a:r>
            <a:endParaRPr lang="LID4096" b="1" dirty="0">
              <a:solidFill>
                <a:schemeClr val="bg1"/>
              </a:solidFill>
              <a:effectLst>
                <a:outerShdw blurRad="38100" dist="38100" dir="2700000" algn="tl">
                  <a:srgbClr val="000000">
                    <a:alpha val="43137"/>
                  </a:srgbClr>
                </a:outerShdw>
              </a:effectLst>
            </a:endParaRPr>
          </a:p>
        </p:txBody>
      </p:sp>
      <p:pic>
        <p:nvPicPr>
          <p:cNvPr id="4" name="Picture 3" descr="A cartoon of a cat&#10;&#10;Description automatically generated">
            <a:extLst>
              <a:ext uri="{FF2B5EF4-FFF2-40B4-BE49-F238E27FC236}">
                <a16:creationId xmlns:a16="http://schemas.microsoft.com/office/drawing/2014/main" id="{12CB97A4-CD76-505A-6B74-EF30517276BC}"/>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959942" y="2793782"/>
            <a:ext cx="4272116" cy="4272116"/>
          </a:xfrm>
          <a:prstGeom prst="rect">
            <a:avLst/>
          </a:prstGeom>
        </p:spPr>
      </p:pic>
    </p:spTree>
    <p:extLst>
      <p:ext uri="{BB962C8B-B14F-4D97-AF65-F5344CB8AC3E}">
        <p14:creationId xmlns:p14="http://schemas.microsoft.com/office/powerpoint/2010/main" val="38327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E2A0F-FC48-9C87-15D2-C48A21560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C4C1A4-4DB2-C005-AEBF-77581AABB8E5}"/>
              </a:ext>
            </a:extLst>
          </p:cNvPr>
          <p:cNvSpPr>
            <a:spLocks noGrp="1"/>
          </p:cNvSpPr>
          <p:nvPr>
            <p:ph type="title"/>
          </p:nvPr>
        </p:nvSpPr>
        <p:spPr/>
        <p:txBody>
          <a:bodyPr>
            <a:normAutofit fontScale="90000"/>
          </a:bodyPr>
          <a:lstStyle/>
          <a:p>
            <a:r>
              <a:rPr lang="en-GB" dirty="0"/>
              <a:t>An (incomplete) overview of models</a:t>
            </a:r>
            <a:endParaRPr lang="LID4096" dirty="0"/>
          </a:p>
        </p:txBody>
      </p:sp>
      <p:sp>
        <p:nvSpPr>
          <p:cNvPr id="6" name="Rectangle 5">
            <a:extLst>
              <a:ext uri="{FF2B5EF4-FFF2-40B4-BE49-F238E27FC236}">
                <a16:creationId xmlns:a16="http://schemas.microsoft.com/office/drawing/2014/main" id="{6E032ED6-A419-5D1E-0C6B-27D55AA6D78E}"/>
              </a:ext>
            </a:extLst>
          </p:cNvPr>
          <p:cNvSpPr/>
          <p:nvPr/>
        </p:nvSpPr>
        <p:spPr>
          <a:xfrm>
            <a:off x="1487183" y="1113507"/>
            <a:ext cx="1900162" cy="169891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(Plant)-Soil System</a:t>
            </a:r>
            <a:endParaRPr lang="LID4096" dirty="0"/>
          </a:p>
        </p:txBody>
      </p:sp>
      <p:sp>
        <p:nvSpPr>
          <p:cNvPr id="7" name="Rectangle 6">
            <a:extLst>
              <a:ext uri="{FF2B5EF4-FFF2-40B4-BE49-F238E27FC236}">
                <a16:creationId xmlns:a16="http://schemas.microsoft.com/office/drawing/2014/main" id="{0EEF2690-5F2E-2A33-C8D1-EA135A3932BA}"/>
              </a:ext>
            </a:extLst>
          </p:cNvPr>
          <p:cNvSpPr/>
          <p:nvPr/>
        </p:nvSpPr>
        <p:spPr>
          <a:xfrm>
            <a:off x="1487183" y="2897279"/>
            <a:ext cx="1900162" cy="169891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Karst System</a:t>
            </a:r>
            <a:endParaRPr lang="LID4096" dirty="0"/>
          </a:p>
        </p:txBody>
      </p:sp>
      <p:sp>
        <p:nvSpPr>
          <p:cNvPr id="8" name="Rectangle 7">
            <a:extLst>
              <a:ext uri="{FF2B5EF4-FFF2-40B4-BE49-F238E27FC236}">
                <a16:creationId xmlns:a16="http://schemas.microsoft.com/office/drawing/2014/main" id="{F0782F0A-3E35-C26D-D348-6B310729F518}"/>
              </a:ext>
            </a:extLst>
          </p:cNvPr>
          <p:cNvSpPr/>
          <p:nvPr/>
        </p:nvSpPr>
        <p:spPr>
          <a:xfrm>
            <a:off x="1487183" y="4681051"/>
            <a:ext cx="1900162" cy="169891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In-Cave processes</a:t>
            </a:r>
            <a:endParaRPr lang="LID4096" dirty="0"/>
          </a:p>
        </p:txBody>
      </p:sp>
      <p:sp>
        <p:nvSpPr>
          <p:cNvPr id="10" name="Rectangle 9">
            <a:extLst>
              <a:ext uri="{FF2B5EF4-FFF2-40B4-BE49-F238E27FC236}">
                <a16:creationId xmlns:a16="http://schemas.microsoft.com/office/drawing/2014/main" id="{063280A4-F869-2605-748F-DED5AA31C8EC}"/>
              </a:ext>
            </a:extLst>
          </p:cNvPr>
          <p:cNvSpPr/>
          <p:nvPr/>
        </p:nvSpPr>
        <p:spPr>
          <a:xfrm>
            <a:off x="3510819" y="1113507"/>
            <a:ext cx="1391883" cy="3482686"/>
          </a:xfrm>
          <a:prstGeom prst="rect">
            <a:avLst/>
          </a:prstGeom>
          <a:solidFill>
            <a:srgbClr val="83A44E">
              <a:alpha val="76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dirty="0" err="1">
                <a:solidFill>
                  <a:schemeClr val="tx1"/>
                </a:solidFill>
              </a:rPr>
              <a:t>KarstFor</a:t>
            </a:r>
            <a:endParaRPr lang="LID4096" b="1" dirty="0">
              <a:solidFill>
                <a:schemeClr val="tx1"/>
              </a:solidFill>
            </a:endParaRPr>
          </a:p>
        </p:txBody>
      </p:sp>
      <p:sp>
        <p:nvSpPr>
          <p:cNvPr id="11" name="Rectangle 10">
            <a:extLst>
              <a:ext uri="{FF2B5EF4-FFF2-40B4-BE49-F238E27FC236}">
                <a16:creationId xmlns:a16="http://schemas.microsoft.com/office/drawing/2014/main" id="{6F669109-25E9-7268-29D7-76DB0CE8FC09}"/>
              </a:ext>
            </a:extLst>
          </p:cNvPr>
          <p:cNvSpPr/>
          <p:nvPr/>
        </p:nvSpPr>
        <p:spPr>
          <a:xfrm>
            <a:off x="3506840" y="4681051"/>
            <a:ext cx="1395864" cy="1721080"/>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dirty="0">
                <a:solidFill>
                  <a:schemeClr val="tx1"/>
                </a:solidFill>
              </a:rPr>
              <a:t>ISOLUTION</a:t>
            </a:r>
            <a:endParaRPr lang="LID4096" b="1" dirty="0">
              <a:solidFill>
                <a:schemeClr val="tx1"/>
              </a:solidFill>
            </a:endParaRPr>
          </a:p>
        </p:txBody>
      </p:sp>
      <p:sp>
        <p:nvSpPr>
          <p:cNvPr id="12" name="Rectangle 11">
            <a:extLst>
              <a:ext uri="{FF2B5EF4-FFF2-40B4-BE49-F238E27FC236}">
                <a16:creationId xmlns:a16="http://schemas.microsoft.com/office/drawing/2014/main" id="{059105B1-CCCE-CD61-F163-58990C6BFBE6}"/>
              </a:ext>
            </a:extLst>
          </p:cNvPr>
          <p:cNvSpPr/>
          <p:nvPr/>
        </p:nvSpPr>
        <p:spPr>
          <a:xfrm>
            <a:off x="5022198" y="4681051"/>
            <a:ext cx="1395863" cy="1721080"/>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dirty="0">
                <a:solidFill>
                  <a:schemeClr val="tx1"/>
                </a:solidFill>
              </a:rPr>
              <a:t>I-STAL</a:t>
            </a:r>
            <a:endParaRPr lang="LID4096" b="1" dirty="0">
              <a:solidFill>
                <a:schemeClr val="tx1"/>
              </a:solidFill>
            </a:endParaRPr>
          </a:p>
        </p:txBody>
      </p:sp>
      <p:sp>
        <p:nvSpPr>
          <p:cNvPr id="13" name="Rectangle 12">
            <a:extLst>
              <a:ext uri="{FF2B5EF4-FFF2-40B4-BE49-F238E27FC236}">
                <a16:creationId xmlns:a16="http://schemas.microsoft.com/office/drawing/2014/main" id="{0243D2AE-F6E5-EBBA-CAD4-EAF5673426AF}"/>
              </a:ext>
            </a:extLst>
          </p:cNvPr>
          <p:cNvSpPr/>
          <p:nvPr/>
        </p:nvSpPr>
        <p:spPr>
          <a:xfrm>
            <a:off x="6537553" y="1113507"/>
            <a:ext cx="1298864" cy="1698914"/>
          </a:xfrm>
          <a:prstGeom prst="rect">
            <a:avLst/>
          </a:prstGeom>
          <a:solidFill>
            <a:schemeClr val="accent3">
              <a:lumMod val="75000"/>
              <a:alpha val="64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dirty="0" err="1">
                <a:solidFill>
                  <a:schemeClr val="tx1"/>
                </a:solidFill>
              </a:rPr>
              <a:t>CaveCalc</a:t>
            </a:r>
            <a:endParaRPr lang="LID4096" b="1" dirty="0">
              <a:solidFill>
                <a:schemeClr val="tx1"/>
              </a:solidFill>
            </a:endParaRPr>
          </a:p>
        </p:txBody>
      </p:sp>
      <p:sp>
        <p:nvSpPr>
          <p:cNvPr id="14" name="Rectangle 13">
            <a:extLst>
              <a:ext uri="{FF2B5EF4-FFF2-40B4-BE49-F238E27FC236}">
                <a16:creationId xmlns:a16="http://schemas.microsoft.com/office/drawing/2014/main" id="{18F06A66-A7C5-CE73-D993-20190CC6C448}"/>
              </a:ext>
            </a:extLst>
          </p:cNvPr>
          <p:cNvSpPr/>
          <p:nvPr/>
        </p:nvSpPr>
        <p:spPr>
          <a:xfrm>
            <a:off x="5022198" y="2897279"/>
            <a:ext cx="1395864" cy="1698914"/>
          </a:xfrm>
          <a:prstGeom prst="rect">
            <a:avLst/>
          </a:prstGeom>
          <a:solidFill>
            <a:srgbClr val="83A44E">
              <a:alpha val="76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dirty="0">
                <a:solidFill>
                  <a:schemeClr val="tx1"/>
                </a:solidFill>
              </a:rPr>
              <a:t>KARSTMOD</a:t>
            </a:r>
            <a:endParaRPr lang="LID4096" b="1" dirty="0">
              <a:solidFill>
                <a:schemeClr val="tx1"/>
              </a:solidFill>
            </a:endParaRPr>
          </a:p>
        </p:txBody>
      </p:sp>
      <p:sp>
        <p:nvSpPr>
          <p:cNvPr id="17" name="Rectangle 16">
            <a:extLst>
              <a:ext uri="{FF2B5EF4-FFF2-40B4-BE49-F238E27FC236}">
                <a16:creationId xmlns:a16="http://schemas.microsoft.com/office/drawing/2014/main" id="{86FBEF95-089B-D7BE-EAB5-E9B80C892CFB}"/>
              </a:ext>
            </a:extLst>
          </p:cNvPr>
          <p:cNvSpPr/>
          <p:nvPr/>
        </p:nvSpPr>
        <p:spPr>
          <a:xfrm>
            <a:off x="6537555" y="4681051"/>
            <a:ext cx="1298864" cy="1721080"/>
          </a:xfrm>
          <a:prstGeom prst="rect">
            <a:avLst/>
          </a:prstGeom>
          <a:solidFill>
            <a:srgbClr val="7F7F7F"/>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dirty="0" err="1">
                <a:solidFill>
                  <a:schemeClr val="tx1"/>
                </a:solidFill>
              </a:rPr>
              <a:t>CaveCalc</a:t>
            </a:r>
            <a:endParaRPr lang="LID4096" b="1" dirty="0">
              <a:solidFill>
                <a:schemeClr val="tx1"/>
              </a:solidFill>
            </a:endParaRPr>
          </a:p>
        </p:txBody>
      </p:sp>
      <p:cxnSp>
        <p:nvCxnSpPr>
          <p:cNvPr id="19" name="Straight Connector 18">
            <a:extLst>
              <a:ext uri="{FF2B5EF4-FFF2-40B4-BE49-F238E27FC236}">
                <a16:creationId xmlns:a16="http://schemas.microsoft.com/office/drawing/2014/main" id="{0DE57A4F-267A-C10F-F61F-9301A27836EB}"/>
              </a:ext>
            </a:extLst>
          </p:cNvPr>
          <p:cNvCxnSpPr>
            <a:cxnSpLocks/>
            <a:stCxn id="13" idx="2"/>
            <a:endCxn id="17" idx="0"/>
          </p:cNvCxnSpPr>
          <p:nvPr/>
        </p:nvCxnSpPr>
        <p:spPr>
          <a:xfrm>
            <a:off x="7186985" y="2812421"/>
            <a:ext cx="2" cy="186863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BEE6106-FD28-74BB-A0E1-9507660BEFF8}"/>
              </a:ext>
            </a:extLst>
          </p:cNvPr>
          <p:cNvSpPr/>
          <p:nvPr/>
        </p:nvSpPr>
        <p:spPr>
          <a:xfrm>
            <a:off x="7955912" y="1113507"/>
            <a:ext cx="919426" cy="1698914"/>
          </a:xfrm>
          <a:prstGeom prst="rect">
            <a:avLst/>
          </a:prstGeom>
          <a:solidFill>
            <a:schemeClr val="accent3">
              <a:lumMod val="75000"/>
              <a:alpha val="64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dirty="0">
                <a:solidFill>
                  <a:schemeClr val="tx1"/>
                </a:solidFill>
              </a:rPr>
              <a:t>ODSM</a:t>
            </a:r>
            <a:endParaRPr lang="LID4096" b="1" dirty="0">
              <a:solidFill>
                <a:schemeClr val="tx1"/>
              </a:solidFill>
            </a:endParaRPr>
          </a:p>
        </p:txBody>
      </p:sp>
      <p:sp>
        <p:nvSpPr>
          <p:cNvPr id="21" name="Rectangle 20">
            <a:extLst>
              <a:ext uri="{FF2B5EF4-FFF2-40B4-BE49-F238E27FC236}">
                <a16:creationId xmlns:a16="http://schemas.microsoft.com/office/drawing/2014/main" id="{C128B62A-4C00-6CA8-7B88-C2B583CEA9DA}"/>
              </a:ext>
            </a:extLst>
          </p:cNvPr>
          <p:cNvSpPr/>
          <p:nvPr/>
        </p:nvSpPr>
        <p:spPr>
          <a:xfrm>
            <a:off x="7955913" y="4681051"/>
            <a:ext cx="919426" cy="1721080"/>
          </a:xfrm>
          <a:prstGeom prst="rect">
            <a:avLst/>
          </a:prstGeom>
          <a:solidFill>
            <a:srgbClr val="7F7F7F"/>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dirty="0">
                <a:solidFill>
                  <a:schemeClr val="tx1"/>
                </a:solidFill>
              </a:rPr>
              <a:t>ODSM</a:t>
            </a:r>
            <a:endParaRPr lang="LID4096" b="1" dirty="0">
              <a:solidFill>
                <a:schemeClr val="tx1"/>
              </a:solidFill>
            </a:endParaRPr>
          </a:p>
        </p:txBody>
      </p:sp>
      <p:cxnSp>
        <p:nvCxnSpPr>
          <p:cNvPr id="22" name="Straight Connector 21">
            <a:extLst>
              <a:ext uri="{FF2B5EF4-FFF2-40B4-BE49-F238E27FC236}">
                <a16:creationId xmlns:a16="http://schemas.microsoft.com/office/drawing/2014/main" id="{009B18B9-EF72-FDAB-2D6B-2B20FB0B87C7}"/>
              </a:ext>
            </a:extLst>
          </p:cNvPr>
          <p:cNvCxnSpPr>
            <a:cxnSpLocks/>
            <a:stCxn id="20" idx="2"/>
            <a:endCxn id="21" idx="0"/>
          </p:cNvCxnSpPr>
          <p:nvPr/>
        </p:nvCxnSpPr>
        <p:spPr>
          <a:xfrm>
            <a:off x="8415625" y="2812421"/>
            <a:ext cx="1" cy="186863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DB95247-53FA-57EF-34A0-A90594E3ADC4}"/>
              </a:ext>
            </a:extLst>
          </p:cNvPr>
          <p:cNvSpPr/>
          <p:nvPr/>
        </p:nvSpPr>
        <p:spPr>
          <a:xfrm>
            <a:off x="8994833" y="1113507"/>
            <a:ext cx="1650757" cy="5266458"/>
          </a:xfrm>
          <a:prstGeom prst="rect">
            <a:avLst/>
          </a:prstGeom>
          <a:solidFill>
            <a:srgbClr val="40603A">
              <a:alpha val="86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dirty="0" err="1">
                <a:solidFill>
                  <a:schemeClr val="tx1"/>
                </a:solidFill>
              </a:rPr>
              <a:t>KarstSolution</a:t>
            </a:r>
            <a:endParaRPr lang="LID4096" b="1" dirty="0">
              <a:solidFill>
                <a:schemeClr val="tx1"/>
              </a:solidFill>
            </a:endParaRPr>
          </a:p>
        </p:txBody>
      </p:sp>
      <p:sp>
        <p:nvSpPr>
          <p:cNvPr id="3" name="Oval 2">
            <a:extLst>
              <a:ext uri="{FF2B5EF4-FFF2-40B4-BE49-F238E27FC236}">
                <a16:creationId xmlns:a16="http://schemas.microsoft.com/office/drawing/2014/main" id="{9D320DF5-00AC-A9D7-048D-A56283219F5E}"/>
              </a:ext>
            </a:extLst>
          </p:cNvPr>
          <p:cNvSpPr/>
          <p:nvPr/>
        </p:nvSpPr>
        <p:spPr>
          <a:xfrm>
            <a:off x="3819388" y="5258439"/>
            <a:ext cx="762042" cy="36108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18</a:t>
            </a:r>
            <a:r>
              <a:rPr lang="en-GB" sz="1400" dirty="0"/>
              <a:t>O</a:t>
            </a:r>
            <a:endParaRPr lang="LID4096" sz="1400" dirty="0"/>
          </a:p>
        </p:txBody>
      </p:sp>
      <p:sp>
        <p:nvSpPr>
          <p:cNvPr id="4" name="Oval 3">
            <a:extLst>
              <a:ext uri="{FF2B5EF4-FFF2-40B4-BE49-F238E27FC236}">
                <a16:creationId xmlns:a16="http://schemas.microsoft.com/office/drawing/2014/main" id="{E4DD87FD-3E83-5606-D42A-4D2277C456E3}"/>
              </a:ext>
            </a:extLst>
          </p:cNvPr>
          <p:cNvSpPr/>
          <p:nvPr/>
        </p:nvSpPr>
        <p:spPr>
          <a:xfrm>
            <a:off x="3819388" y="5688709"/>
            <a:ext cx="762042" cy="36108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13</a:t>
            </a:r>
            <a:r>
              <a:rPr lang="en-GB" sz="1400" dirty="0"/>
              <a:t>C</a:t>
            </a:r>
            <a:endParaRPr lang="LID4096" sz="1400" dirty="0"/>
          </a:p>
        </p:txBody>
      </p:sp>
      <p:sp>
        <p:nvSpPr>
          <p:cNvPr id="5" name="Oval 4">
            <a:extLst>
              <a:ext uri="{FF2B5EF4-FFF2-40B4-BE49-F238E27FC236}">
                <a16:creationId xmlns:a16="http://schemas.microsoft.com/office/drawing/2014/main" id="{F217986F-FE97-ED37-72A6-B473A8D38B0C}"/>
              </a:ext>
            </a:extLst>
          </p:cNvPr>
          <p:cNvSpPr/>
          <p:nvPr/>
        </p:nvSpPr>
        <p:spPr>
          <a:xfrm>
            <a:off x="5260259" y="5258439"/>
            <a:ext cx="937917" cy="48253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Mg, Sr, Ba</a:t>
            </a:r>
            <a:endParaRPr lang="LID4096" sz="1400" dirty="0"/>
          </a:p>
        </p:txBody>
      </p:sp>
      <p:sp>
        <p:nvSpPr>
          <p:cNvPr id="9" name="Oval 8">
            <a:extLst>
              <a:ext uri="{FF2B5EF4-FFF2-40B4-BE49-F238E27FC236}">
                <a16:creationId xmlns:a16="http://schemas.microsoft.com/office/drawing/2014/main" id="{8DA18C15-DF6A-E4B1-6F21-F2E161B6D432}"/>
              </a:ext>
            </a:extLst>
          </p:cNvPr>
          <p:cNvSpPr/>
          <p:nvPr/>
        </p:nvSpPr>
        <p:spPr>
          <a:xfrm>
            <a:off x="8034603" y="1488531"/>
            <a:ext cx="762042" cy="36108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18</a:t>
            </a:r>
            <a:r>
              <a:rPr lang="en-GB" sz="1400" dirty="0"/>
              <a:t>O</a:t>
            </a:r>
            <a:endParaRPr lang="LID4096" sz="1400" dirty="0"/>
          </a:p>
        </p:txBody>
      </p:sp>
      <p:sp>
        <p:nvSpPr>
          <p:cNvPr id="15" name="Oval 14">
            <a:extLst>
              <a:ext uri="{FF2B5EF4-FFF2-40B4-BE49-F238E27FC236}">
                <a16:creationId xmlns:a16="http://schemas.microsoft.com/office/drawing/2014/main" id="{5C38DCAD-9823-EC73-9877-6EBBEC9EEA7A}"/>
              </a:ext>
            </a:extLst>
          </p:cNvPr>
          <p:cNvSpPr/>
          <p:nvPr/>
        </p:nvSpPr>
        <p:spPr>
          <a:xfrm>
            <a:off x="6805964" y="5077897"/>
            <a:ext cx="762042" cy="36108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18</a:t>
            </a:r>
            <a:r>
              <a:rPr lang="en-GB" sz="1400" dirty="0"/>
              <a:t>O</a:t>
            </a:r>
            <a:endParaRPr lang="LID4096" sz="1400" dirty="0"/>
          </a:p>
        </p:txBody>
      </p:sp>
      <p:sp>
        <p:nvSpPr>
          <p:cNvPr id="16" name="Oval 15">
            <a:extLst>
              <a:ext uri="{FF2B5EF4-FFF2-40B4-BE49-F238E27FC236}">
                <a16:creationId xmlns:a16="http://schemas.microsoft.com/office/drawing/2014/main" id="{137815CC-25FD-67AB-811E-F6D2B4E2A590}"/>
              </a:ext>
            </a:extLst>
          </p:cNvPr>
          <p:cNvSpPr/>
          <p:nvPr/>
        </p:nvSpPr>
        <p:spPr>
          <a:xfrm>
            <a:off x="6805964" y="5508167"/>
            <a:ext cx="762042" cy="36108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13</a:t>
            </a:r>
            <a:r>
              <a:rPr lang="en-GB" sz="1400" dirty="0"/>
              <a:t>C</a:t>
            </a:r>
            <a:endParaRPr lang="LID4096" sz="1400" dirty="0"/>
          </a:p>
        </p:txBody>
      </p:sp>
      <p:sp>
        <p:nvSpPr>
          <p:cNvPr id="23" name="Oval 22">
            <a:extLst>
              <a:ext uri="{FF2B5EF4-FFF2-40B4-BE49-F238E27FC236}">
                <a16:creationId xmlns:a16="http://schemas.microsoft.com/office/drawing/2014/main" id="{5EEFCAB2-E8E5-652C-5E21-A73CDB531B07}"/>
              </a:ext>
            </a:extLst>
          </p:cNvPr>
          <p:cNvSpPr/>
          <p:nvPr/>
        </p:nvSpPr>
        <p:spPr>
          <a:xfrm>
            <a:off x="6805964" y="5955149"/>
            <a:ext cx="762042" cy="36108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TEs</a:t>
            </a:r>
            <a:endParaRPr lang="LID4096" sz="1400" dirty="0"/>
          </a:p>
        </p:txBody>
      </p:sp>
      <p:sp>
        <p:nvSpPr>
          <p:cNvPr id="24" name="Oval 23">
            <a:extLst>
              <a:ext uri="{FF2B5EF4-FFF2-40B4-BE49-F238E27FC236}">
                <a16:creationId xmlns:a16="http://schemas.microsoft.com/office/drawing/2014/main" id="{F4C5E7F8-97A0-8CE7-53D8-3829EC50BF6B}"/>
              </a:ext>
            </a:extLst>
          </p:cNvPr>
          <p:cNvSpPr/>
          <p:nvPr/>
        </p:nvSpPr>
        <p:spPr>
          <a:xfrm>
            <a:off x="6805964" y="1472394"/>
            <a:ext cx="762042" cy="36108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18</a:t>
            </a:r>
            <a:r>
              <a:rPr lang="en-GB" sz="1400" dirty="0"/>
              <a:t>O</a:t>
            </a:r>
            <a:endParaRPr lang="LID4096" sz="1400" dirty="0"/>
          </a:p>
        </p:txBody>
      </p:sp>
      <p:sp>
        <p:nvSpPr>
          <p:cNvPr id="25" name="Oval 24">
            <a:extLst>
              <a:ext uri="{FF2B5EF4-FFF2-40B4-BE49-F238E27FC236}">
                <a16:creationId xmlns:a16="http://schemas.microsoft.com/office/drawing/2014/main" id="{6D78E861-90F1-3685-2DAE-8F553AB24459}"/>
              </a:ext>
            </a:extLst>
          </p:cNvPr>
          <p:cNvSpPr/>
          <p:nvPr/>
        </p:nvSpPr>
        <p:spPr>
          <a:xfrm>
            <a:off x="6805964" y="1902664"/>
            <a:ext cx="762042" cy="36108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13</a:t>
            </a:r>
            <a:r>
              <a:rPr lang="en-GB" sz="1400" dirty="0"/>
              <a:t>C</a:t>
            </a:r>
            <a:endParaRPr lang="LID4096" sz="1400" dirty="0"/>
          </a:p>
        </p:txBody>
      </p:sp>
      <p:sp>
        <p:nvSpPr>
          <p:cNvPr id="27" name="Oval 26">
            <a:extLst>
              <a:ext uri="{FF2B5EF4-FFF2-40B4-BE49-F238E27FC236}">
                <a16:creationId xmlns:a16="http://schemas.microsoft.com/office/drawing/2014/main" id="{27D1956A-DE71-1D98-4E5C-EEF6C2F29AEF}"/>
              </a:ext>
            </a:extLst>
          </p:cNvPr>
          <p:cNvSpPr/>
          <p:nvPr/>
        </p:nvSpPr>
        <p:spPr>
          <a:xfrm>
            <a:off x="6805964" y="2349646"/>
            <a:ext cx="762042" cy="36108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TEs</a:t>
            </a:r>
            <a:endParaRPr lang="LID4096" sz="1400" dirty="0"/>
          </a:p>
        </p:txBody>
      </p:sp>
      <p:sp>
        <p:nvSpPr>
          <p:cNvPr id="28" name="Oval 27">
            <a:extLst>
              <a:ext uri="{FF2B5EF4-FFF2-40B4-BE49-F238E27FC236}">
                <a16:creationId xmlns:a16="http://schemas.microsoft.com/office/drawing/2014/main" id="{8ACEE7F9-1473-6EE9-DC92-4AFE02C597E4}"/>
              </a:ext>
            </a:extLst>
          </p:cNvPr>
          <p:cNvSpPr/>
          <p:nvPr/>
        </p:nvSpPr>
        <p:spPr>
          <a:xfrm>
            <a:off x="3798986" y="1472394"/>
            <a:ext cx="762042" cy="36108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18</a:t>
            </a:r>
            <a:r>
              <a:rPr lang="en-GB" sz="1400" dirty="0"/>
              <a:t>O</a:t>
            </a:r>
            <a:endParaRPr lang="LID4096" sz="1400" dirty="0"/>
          </a:p>
        </p:txBody>
      </p:sp>
      <p:sp>
        <p:nvSpPr>
          <p:cNvPr id="29" name="Oval 28">
            <a:extLst>
              <a:ext uri="{FF2B5EF4-FFF2-40B4-BE49-F238E27FC236}">
                <a16:creationId xmlns:a16="http://schemas.microsoft.com/office/drawing/2014/main" id="{B5E29FDC-8915-F58C-44E0-006BFF07602E}"/>
              </a:ext>
            </a:extLst>
          </p:cNvPr>
          <p:cNvSpPr/>
          <p:nvPr/>
        </p:nvSpPr>
        <p:spPr>
          <a:xfrm>
            <a:off x="5044710" y="3340108"/>
            <a:ext cx="1347514" cy="4066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i="1" dirty="0"/>
              <a:t>discharge</a:t>
            </a:r>
            <a:endParaRPr lang="LID4096" sz="1400" dirty="0"/>
          </a:p>
        </p:txBody>
      </p:sp>
      <p:sp>
        <p:nvSpPr>
          <p:cNvPr id="30" name="Oval 29">
            <a:extLst>
              <a:ext uri="{FF2B5EF4-FFF2-40B4-BE49-F238E27FC236}">
                <a16:creationId xmlns:a16="http://schemas.microsoft.com/office/drawing/2014/main" id="{AC83FD11-4AA8-FCBE-CCF1-319FBCE52106}"/>
              </a:ext>
            </a:extLst>
          </p:cNvPr>
          <p:cNvSpPr/>
          <p:nvPr/>
        </p:nvSpPr>
        <p:spPr>
          <a:xfrm>
            <a:off x="8034603" y="5077897"/>
            <a:ext cx="762042" cy="36108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18</a:t>
            </a:r>
            <a:r>
              <a:rPr lang="en-GB" sz="1400" dirty="0"/>
              <a:t>O</a:t>
            </a:r>
            <a:endParaRPr lang="LID4096" sz="1400" dirty="0"/>
          </a:p>
        </p:txBody>
      </p:sp>
      <p:sp>
        <p:nvSpPr>
          <p:cNvPr id="31" name="Oval 30">
            <a:extLst>
              <a:ext uri="{FF2B5EF4-FFF2-40B4-BE49-F238E27FC236}">
                <a16:creationId xmlns:a16="http://schemas.microsoft.com/office/drawing/2014/main" id="{EDA1B36E-7B62-746C-83B3-BE2080E7E534}"/>
              </a:ext>
            </a:extLst>
          </p:cNvPr>
          <p:cNvSpPr/>
          <p:nvPr/>
        </p:nvSpPr>
        <p:spPr>
          <a:xfrm>
            <a:off x="9439190" y="1488531"/>
            <a:ext cx="762042" cy="36108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i="1" dirty="0"/>
              <a:t>δ</a:t>
            </a:r>
            <a:r>
              <a:rPr lang="en-GB" sz="1400" baseline="30000" dirty="0"/>
              <a:t>18</a:t>
            </a:r>
            <a:r>
              <a:rPr lang="en-GB" sz="1400" dirty="0"/>
              <a:t>O</a:t>
            </a:r>
            <a:endParaRPr lang="LID4096" sz="1400" dirty="0"/>
          </a:p>
        </p:txBody>
      </p:sp>
    </p:spTree>
    <p:extLst>
      <p:ext uri="{BB962C8B-B14F-4D97-AF65-F5344CB8AC3E}">
        <p14:creationId xmlns:p14="http://schemas.microsoft.com/office/powerpoint/2010/main" val="46326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7" grpId="0" animBg="1"/>
      <p:bldP spid="20" grpId="0" animBg="1"/>
      <p:bldP spid="21" grpId="0" animBg="1"/>
      <p:bldP spid="26" grpId="0" animBg="1"/>
      <p:bldP spid="3" grpId="0" animBg="1"/>
      <p:bldP spid="4" grpId="0" animBg="1"/>
      <p:bldP spid="5" grpId="0" animBg="1"/>
      <p:bldP spid="9" grpId="0" animBg="1"/>
      <p:bldP spid="15" grpId="0" animBg="1"/>
      <p:bldP spid="16" grpId="0" animBg="1"/>
      <p:bldP spid="23" grpId="0" animBg="1"/>
      <p:bldP spid="24" grpId="0" animBg="1"/>
      <p:bldP spid="25"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41713-A3DC-A4BD-C059-1560E64155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492C3-0A07-A732-AFCF-BC447481944A}"/>
              </a:ext>
            </a:extLst>
          </p:cNvPr>
          <p:cNvSpPr>
            <a:spLocks noGrp="1"/>
          </p:cNvSpPr>
          <p:nvPr>
            <p:ph type="title"/>
          </p:nvPr>
        </p:nvSpPr>
        <p:spPr/>
        <p:txBody>
          <a:bodyPr>
            <a:normAutofit fontScale="90000"/>
          </a:bodyPr>
          <a:lstStyle/>
          <a:p>
            <a:r>
              <a:rPr lang="en-GB" dirty="0"/>
              <a:t>An (incomplete) overview of models</a:t>
            </a:r>
            <a:endParaRPr lang="LID4096" dirty="0"/>
          </a:p>
        </p:txBody>
      </p:sp>
      <p:sp>
        <p:nvSpPr>
          <p:cNvPr id="3" name="TextBox 2">
            <a:extLst>
              <a:ext uri="{FF2B5EF4-FFF2-40B4-BE49-F238E27FC236}">
                <a16:creationId xmlns:a16="http://schemas.microsoft.com/office/drawing/2014/main" id="{260099EF-D7B1-E743-86B9-1F2A9C97BAF9}"/>
              </a:ext>
            </a:extLst>
          </p:cNvPr>
          <p:cNvSpPr txBox="1"/>
          <p:nvPr/>
        </p:nvSpPr>
        <p:spPr>
          <a:xfrm>
            <a:off x="1637553" y="1344706"/>
            <a:ext cx="8686865" cy="278775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GB" dirty="0"/>
              <a:t>A vast range of models exists</a:t>
            </a:r>
          </a:p>
          <a:p>
            <a:pPr marL="285750" indent="-285750">
              <a:lnSpc>
                <a:spcPct val="200000"/>
              </a:lnSpc>
              <a:buFont typeface="Arial" panose="020B0604020202020204" pitchFamily="34" charset="0"/>
              <a:buChar char="•"/>
            </a:pPr>
            <a:r>
              <a:rPr lang="en-GB" dirty="0"/>
              <a:t>Mathematical and conceptual implementations can differ widely</a:t>
            </a:r>
          </a:p>
          <a:p>
            <a:pPr marL="285750" indent="-285750">
              <a:lnSpc>
                <a:spcPct val="200000"/>
              </a:lnSpc>
              <a:buFont typeface="Arial" panose="020B0604020202020204" pitchFamily="34" charset="0"/>
              <a:buChar char="•"/>
            </a:pPr>
            <a:r>
              <a:rPr lang="en-GB" dirty="0"/>
              <a:t>Large range of complexities</a:t>
            </a:r>
          </a:p>
          <a:p>
            <a:pPr marL="285750" indent="-285750">
              <a:lnSpc>
                <a:spcPct val="200000"/>
              </a:lnSpc>
              <a:buFont typeface="Arial" panose="020B0604020202020204" pitchFamily="34" charset="0"/>
              <a:buChar char="•"/>
            </a:pPr>
            <a:r>
              <a:rPr lang="en-GB" dirty="0"/>
              <a:t>Most focus on one component of interest</a:t>
            </a:r>
          </a:p>
          <a:p>
            <a:pPr marL="285750" indent="-285750">
              <a:lnSpc>
                <a:spcPct val="200000"/>
              </a:lnSpc>
              <a:buFont typeface="Arial" panose="020B0604020202020204" pitchFamily="34" charset="0"/>
              <a:buChar char="•"/>
            </a:pPr>
            <a:r>
              <a:rPr lang="en-GB" dirty="0"/>
              <a:t>Vast majority of models treat </a:t>
            </a:r>
            <a:r>
              <a:rPr lang="el-GR" sz="1800" i="1" dirty="0"/>
              <a:t>δ</a:t>
            </a:r>
            <a:r>
              <a:rPr lang="en-GB" sz="1800" baseline="30000" dirty="0"/>
              <a:t>18</a:t>
            </a:r>
            <a:r>
              <a:rPr lang="en-GB" sz="1800" dirty="0"/>
              <a:t>O</a:t>
            </a:r>
            <a:r>
              <a:rPr lang="en-GB" dirty="0"/>
              <a:t> and </a:t>
            </a:r>
            <a:r>
              <a:rPr lang="el-GR" sz="1800" i="1" dirty="0"/>
              <a:t>δ</a:t>
            </a:r>
            <a:r>
              <a:rPr lang="en-GB" sz="1800" baseline="30000" dirty="0"/>
              <a:t>13</a:t>
            </a:r>
            <a:r>
              <a:rPr lang="en-GB" sz="1800" dirty="0"/>
              <a:t>C</a:t>
            </a:r>
            <a:r>
              <a:rPr lang="en-GB" dirty="0"/>
              <a:t> at most, some represent trace elements</a:t>
            </a:r>
          </a:p>
        </p:txBody>
      </p:sp>
    </p:spTree>
    <p:extLst>
      <p:ext uri="{BB962C8B-B14F-4D97-AF65-F5344CB8AC3E}">
        <p14:creationId xmlns:p14="http://schemas.microsoft.com/office/powerpoint/2010/main" val="254098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9F506-149B-EC2D-BAE9-57296C5C3217}"/>
            </a:ext>
          </a:extLst>
        </p:cNvPr>
        <p:cNvGrpSpPr/>
        <p:nvPr/>
      </p:nvGrpSpPr>
      <p:grpSpPr>
        <a:xfrm>
          <a:off x="0" y="0"/>
          <a:ext cx="0" cy="0"/>
          <a:chOff x="0" y="0"/>
          <a:chExt cx="0" cy="0"/>
        </a:xfrm>
      </p:grpSpPr>
      <p:pic>
        <p:nvPicPr>
          <p:cNvPr id="22" name="Picture 21" descr="A black and white landscape&#10;&#10;Description automatically generated with medium confidence">
            <a:extLst>
              <a:ext uri="{FF2B5EF4-FFF2-40B4-BE49-F238E27FC236}">
                <a16:creationId xmlns:a16="http://schemas.microsoft.com/office/drawing/2014/main" id="{8799E107-DECD-653F-CC5A-2EB15820053F}"/>
              </a:ext>
            </a:extLst>
          </p:cNvPr>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7343" b="40468"/>
          <a:stretch/>
        </p:blipFill>
        <p:spPr>
          <a:xfrm>
            <a:off x="0" y="0"/>
            <a:ext cx="12192000" cy="6858000"/>
          </a:xfrm>
          <a:prstGeom prst="rect">
            <a:avLst/>
          </a:prstGeom>
        </p:spPr>
      </p:pic>
      <p:sp>
        <p:nvSpPr>
          <p:cNvPr id="27" name="Title 1">
            <a:extLst>
              <a:ext uri="{FF2B5EF4-FFF2-40B4-BE49-F238E27FC236}">
                <a16:creationId xmlns:a16="http://schemas.microsoft.com/office/drawing/2014/main" id="{55F11A0D-7768-F4C0-830B-F429B3F5DC09}"/>
              </a:ext>
            </a:extLst>
          </p:cNvPr>
          <p:cNvSpPr>
            <a:spLocks noGrp="1"/>
          </p:cNvSpPr>
          <p:nvPr>
            <p:ph type="title"/>
          </p:nvPr>
        </p:nvSpPr>
        <p:spPr>
          <a:xfrm>
            <a:off x="0" y="365125"/>
            <a:ext cx="12192000" cy="2343956"/>
          </a:xfrm>
        </p:spPr>
        <p:txBody>
          <a:bodyPr/>
          <a:lstStyle/>
          <a:p>
            <a:pPr algn="ctr">
              <a:lnSpc>
                <a:spcPct val="100000"/>
              </a:lnSpc>
            </a:pPr>
            <a:r>
              <a:rPr lang="en-GB" sz="7200" b="1" dirty="0">
                <a:solidFill>
                  <a:schemeClr val="bg1"/>
                </a:solidFill>
                <a:effectLst>
                  <a:outerShdw blurRad="38100" dist="38100" dir="2700000" algn="tl">
                    <a:srgbClr val="000000">
                      <a:alpha val="43137"/>
                    </a:srgbClr>
                  </a:outerShdw>
                </a:effectLst>
              </a:rPr>
              <a:t>Hydrology modelling</a:t>
            </a:r>
            <a:endParaRPr lang="LID4096" b="1" dirty="0">
              <a:solidFill>
                <a:schemeClr val="bg1"/>
              </a:solidFill>
              <a:effectLst>
                <a:outerShdw blurRad="38100" dist="38100" dir="2700000" algn="tl">
                  <a:srgbClr val="000000">
                    <a:alpha val="43137"/>
                  </a:srgbClr>
                </a:outerShdw>
              </a:effectLst>
            </a:endParaRPr>
          </a:p>
        </p:txBody>
      </p:sp>
      <p:pic>
        <p:nvPicPr>
          <p:cNvPr id="2050" name="Picture 2" descr="raincoat pusheen">
            <a:extLst>
              <a:ext uri="{FF2B5EF4-FFF2-40B4-BE49-F238E27FC236}">
                <a16:creationId xmlns:a16="http://schemas.microsoft.com/office/drawing/2014/main" id="{B8F7B9E3-AF22-64AD-A7D4-B56F29A48E0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18262" y1="23926" x2="19043" y2="22461"/>
                        <a14:foregroundMark x1="21777" y1="32715" x2="22559" y2="30762"/>
                        <a14:foregroundMark x1="17188" y1="44434" x2="17969" y2="43262"/>
                        <a14:foregroundMark x1="29199" y1="37109" x2="29785" y2="35645"/>
                        <a14:foregroundMark x1="29395" y1="37109" x2="30566" y2="34570"/>
                        <a14:foregroundMark x1="33203" y1="23633" x2="34180" y2="21289"/>
                        <a14:foregroundMark x1="39063" y1="31250" x2="40723" y2="28125"/>
                        <a14:foregroundMark x1="50586" y1="26270" x2="52051" y2="23828"/>
                        <a14:foregroundMark x1="14453" y1="59570" x2="16211" y2="57715"/>
                        <a14:foregroundMark x1="15430" y1="75684" x2="18164" y2="72949"/>
                        <a14:foregroundMark x1="80664" y1="75488" x2="81934" y2="72656"/>
                        <a14:foregroundMark x1="88281" y1="65918" x2="89551" y2="63477"/>
                        <a14:foregroundMark x1="87207" y1="54688" x2="87793" y2="52930"/>
                        <a14:foregroundMark x1="85840" y1="31934" x2="87207" y2="29785"/>
                        <a14:foregroundMark x1="65234" y1="33008" x2="66309" y2="31055"/>
                        <a14:foregroundMark x1="74219" y1="25098" x2="75488" y2="22656"/>
                      </a14:backgroundRemoval>
                    </a14:imgEffect>
                  </a14:imgLayer>
                </a14:imgProps>
              </a:ext>
              <a:ext uri="{28A0092B-C50C-407E-A947-70E740481C1C}">
                <a14:useLocalDpi xmlns:a14="http://schemas.microsoft.com/office/drawing/2010/main" val="0"/>
              </a:ext>
            </a:extLst>
          </a:blip>
          <a:srcRect/>
          <a:stretch>
            <a:fillRect/>
          </a:stretch>
        </p:blipFill>
        <p:spPr bwMode="auto">
          <a:xfrm>
            <a:off x="2995706" y="1537103"/>
            <a:ext cx="5980953" cy="5980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88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A5E47-8169-C604-DCD5-FB3632433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CA76E-3B1A-DB8A-0C3C-5250AE7E959C}"/>
              </a:ext>
            </a:extLst>
          </p:cNvPr>
          <p:cNvSpPr>
            <a:spLocks noGrp="1"/>
          </p:cNvSpPr>
          <p:nvPr>
            <p:ph type="title"/>
          </p:nvPr>
        </p:nvSpPr>
        <p:spPr/>
        <p:txBody>
          <a:bodyPr>
            <a:normAutofit fontScale="90000"/>
          </a:bodyPr>
          <a:lstStyle/>
          <a:p>
            <a:r>
              <a:rPr lang="en-GB" dirty="0"/>
              <a:t>Processes we need to represent</a:t>
            </a:r>
            <a:endParaRPr lang="LID4096" dirty="0"/>
          </a:p>
        </p:txBody>
      </p:sp>
      <p:grpSp>
        <p:nvGrpSpPr>
          <p:cNvPr id="3" name="Group 2">
            <a:extLst>
              <a:ext uri="{FF2B5EF4-FFF2-40B4-BE49-F238E27FC236}">
                <a16:creationId xmlns:a16="http://schemas.microsoft.com/office/drawing/2014/main" id="{AAEEAD42-00BB-3F85-71E3-7C4D6E66FB47}"/>
              </a:ext>
            </a:extLst>
          </p:cNvPr>
          <p:cNvGrpSpPr/>
          <p:nvPr/>
        </p:nvGrpSpPr>
        <p:grpSpPr>
          <a:xfrm>
            <a:off x="4601634" y="1390441"/>
            <a:ext cx="2988732" cy="5011354"/>
            <a:chOff x="2336801" y="1313245"/>
            <a:chExt cx="2988732" cy="5011354"/>
          </a:xfrm>
        </p:grpSpPr>
        <p:pic>
          <p:nvPicPr>
            <p:cNvPr id="4" name="Picture 4" descr="Frontiers | Magnetic Mineralogy of Speleothems From Tropical-Subtropical  Sites of South America">
              <a:extLst>
                <a:ext uri="{FF2B5EF4-FFF2-40B4-BE49-F238E27FC236}">
                  <a16:creationId xmlns:a16="http://schemas.microsoft.com/office/drawing/2014/main" id="{20B17BD1-B439-E5F8-7BBA-32F3A75ABAC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630"/>
            <a:stretch/>
          </p:blipFill>
          <p:spPr bwMode="auto">
            <a:xfrm>
              <a:off x="2336801" y="1962666"/>
              <a:ext cx="2988732" cy="4361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eavy Rain Weather Icon Clip Art at Clker.com - vector clip art online,  royalty free &amp; public domain">
              <a:extLst>
                <a:ext uri="{FF2B5EF4-FFF2-40B4-BE49-F238E27FC236}">
                  <a16:creationId xmlns:a16="http://schemas.microsoft.com/office/drawing/2014/main" id="{CCC7CC75-91D4-327B-7C36-58E9EF862FB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531532" y="1313245"/>
              <a:ext cx="1514581" cy="15145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CAA7CE-A85E-B66D-A7C9-460647672D87}"/>
                </a:ext>
              </a:extLst>
            </p:cNvPr>
            <p:cNvSpPr/>
            <p:nvPr/>
          </p:nvSpPr>
          <p:spPr>
            <a:xfrm>
              <a:off x="3572933" y="3073400"/>
              <a:ext cx="1608667" cy="219401"/>
            </a:xfrm>
            <a:prstGeom prst="rect">
              <a:avLst/>
            </a:prstGeom>
            <a:solidFill>
              <a:srgbClr val="8CE7FD"/>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soil water</a:t>
              </a:r>
              <a:endParaRPr lang="en-US" sz="1400" dirty="0">
                <a:solidFill>
                  <a:schemeClr val="tx1"/>
                </a:solidFill>
              </a:endParaRPr>
            </a:p>
          </p:txBody>
        </p:sp>
        <p:sp>
          <p:nvSpPr>
            <p:cNvPr id="7" name="Arrow: Down 6">
              <a:extLst>
                <a:ext uri="{FF2B5EF4-FFF2-40B4-BE49-F238E27FC236}">
                  <a16:creationId xmlns:a16="http://schemas.microsoft.com/office/drawing/2014/main" id="{BAC03BCE-6B76-BF51-F5B6-4327054F2477}"/>
                </a:ext>
              </a:extLst>
            </p:cNvPr>
            <p:cNvSpPr/>
            <p:nvPr/>
          </p:nvSpPr>
          <p:spPr>
            <a:xfrm>
              <a:off x="3704166" y="3275868"/>
              <a:ext cx="135467" cy="1514581"/>
            </a:xfrm>
            <a:prstGeom prst="downArrow">
              <a:avLst/>
            </a:prstGeom>
            <a:solidFill>
              <a:srgbClr val="37D6FE"/>
            </a:solidFill>
            <a:ln>
              <a:solidFill>
                <a:srgbClr val="37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Connector: Curved 7">
            <a:extLst>
              <a:ext uri="{FF2B5EF4-FFF2-40B4-BE49-F238E27FC236}">
                <a16:creationId xmlns:a16="http://schemas.microsoft.com/office/drawing/2014/main" id="{F2A1D81D-A1A4-4768-50B1-787EFC58CDEE}"/>
              </a:ext>
            </a:extLst>
          </p:cNvPr>
          <p:cNvCxnSpPr>
            <a:cxnSpLocks/>
          </p:cNvCxnSpPr>
          <p:nvPr/>
        </p:nvCxnSpPr>
        <p:spPr>
          <a:xfrm rot="5400000" flipH="1" flipV="1">
            <a:off x="5740419" y="2879683"/>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9" name="Connector: Curved 8">
            <a:extLst>
              <a:ext uri="{FF2B5EF4-FFF2-40B4-BE49-F238E27FC236}">
                <a16:creationId xmlns:a16="http://schemas.microsoft.com/office/drawing/2014/main" id="{D8AC3D03-34ED-DA04-446F-92652FDED427}"/>
              </a:ext>
            </a:extLst>
          </p:cNvPr>
          <p:cNvCxnSpPr>
            <a:cxnSpLocks/>
          </p:cNvCxnSpPr>
          <p:nvPr/>
        </p:nvCxnSpPr>
        <p:spPr>
          <a:xfrm rot="5400000" flipH="1" flipV="1">
            <a:off x="5875886" y="2878891"/>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cxnSp>
        <p:nvCxnSpPr>
          <p:cNvPr id="10" name="Connector: Curved 9">
            <a:extLst>
              <a:ext uri="{FF2B5EF4-FFF2-40B4-BE49-F238E27FC236}">
                <a16:creationId xmlns:a16="http://schemas.microsoft.com/office/drawing/2014/main" id="{99843570-FBA8-E92F-24BF-17136793E590}"/>
              </a:ext>
            </a:extLst>
          </p:cNvPr>
          <p:cNvCxnSpPr>
            <a:cxnSpLocks/>
          </p:cNvCxnSpPr>
          <p:nvPr/>
        </p:nvCxnSpPr>
        <p:spPr>
          <a:xfrm rot="5400000" flipH="1" flipV="1">
            <a:off x="6000293" y="2862688"/>
            <a:ext cx="457159" cy="84667"/>
          </a:xfrm>
          <a:prstGeom prst="curvedConnector3">
            <a:avLst>
              <a:gd name="adj1" fmla="val 50000"/>
            </a:avLst>
          </a:prstGeom>
          <a:ln w="28575">
            <a:solidFill>
              <a:srgbClr val="37D6FE"/>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B00F9A7A-456F-62F4-A52E-AC2CB96DF8E9}"/>
              </a:ext>
            </a:extLst>
          </p:cNvPr>
          <p:cNvSpPr txBox="1"/>
          <p:nvPr/>
        </p:nvSpPr>
        <p:spPr>
          <a:xfrm>
            <a:off x="5575969" y="2351670"/>
            <a:ext cx="1571584" cy="307777"/>
          </a:xfrm>
          <a:prstGeom prst="rect">
            <a:avLst/>
          </a:prstGeom>
          <a:solidFill>
            <a:schemeClr val="accent5">
              <a:lumMod val="40000"/>
              <a:lumOff val="60000"/>
            </a:schemeClr>
          </a:solidFill>
        </p:spPr>
        <p:txBody>
          <a:bodyPr wrap="none" rtlCol="0">
            <a:spAutoFit/>
          </a:bodyPr>
          <a:lstStyle/>
          <a:p>
            <a:r>
              <a:rPr lang="de-DE" sz="1400" dirty="0"/>
              <a:t>evapotranspiration</a:t>
            </a:r>
            <a:endParaRPr lang="en-US" sz="1400" dirty="0"/>
          </a:p>
        </p:txBody>
      </p:sp>
      <p:sp>
        <p:nvSpPr>
          <p:cNvPr id="12" name="TextBox 11">
            <a:extLst>
              <a:ext uri="{FF2B5EF4-FFF2-40B4-BE49-F238E27FC236}">
                <a16:creationId xmlns:a16="http://schemas.microsoft.com/office/drawing/2014/main" id="{5D14B382-BBE9-18A3-3543-F6DD8A8B9EB0}"/>
              </a:ext>
            </a:extLst>
          </p:cNvPr>
          <p:cNvSpPr txBox="1"/>
          <p:nvPr/>
        </p:nvSpPr>
        <p:spPr>
          <a:xfrm>
            <a:off x="3376813" y="3353064"/>
            <a:ext cx="1040670" cy="307777"/>
          </a:xfrm>
          <a:prstGeom prst="rect">
            <a:avLst/>
          </a:prstGeom>
          <a:solidFill>
            <a:schemeClr val="accent5">
              <a:lumMod val="40000"/>
              <a:lumOff val="60000"/>
            </a:schemeClr>
          </a:solidFill>
        </p:spPr>
        <p:txBody>
          <a:bodyPr wrap="none" rtlCol="0">
            <a:spAutoFit/>
          </a:bodyPr>
          <a:lstStyle/>
          <a:p>
            <a:r>
              <a:rPr lang="de-DE" sz="1400" dirty="0"/>
              <a:t>time delay</a:t>
            </a:r>
            <a:endParaRPr lang="en-US" sz="1400" dirty="0"/>
          </a:p>
        </p:txBody>
      </p:sp>
      <p:cxnSp>
        <p:nvCxnSpPr>
          <p:cNvPr id="13" name="Straight Connector 12">
            <a:extLst>
              <a:ext uri="{FF2B5EF4-FFF2-40B4-BE49-F238E27FC236}">
                <a16:creationId xmlns:a16="http://schemas.microsoft.com/office/drawing/2014/main" id="{F827716B-92A9-4079-9A3A-0EA26EF6230C}"/>
              </a:ext>
            </a:extLst>
          </p:cNvPr>
          <p:cNvCxnSpPr/>
          <p:nvPr/>
        </p:nvCxnSpPr>
        <p:spPr>
          <a:xfrm>
            <a:off x="4483099" y="3260296"/>
            <a:ext cx="0" cy="1710634"/>
          </a:xfrm>
          <a:prstGeom prst="line">
            <a:avLst/>
          </a:prstGeom>
          <a:ln w="19050">
            <a:solidFill>
              <a:srgbClr val="37D6FE"/>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3CF4BE8-B5CF-7A42-D385-B5F7E2646495}"/>
              </a:ext>
            </a:extLst>
          </p:cNvPr>
          <p:cNvSpPr txBox="1"/>
          <p:nvPr/>
        </p:nvSpPr>
        <p:spPr>
          <a:xfrm>
            <a:off x="5002413" y="4286364"/>
            <a:ext cx="713657" cy="307777"/>
          </a:xfrm>
          <a:prstGeom prst="rect">
            <a:avLst/>
          </a:prstGeom>
          <a:solidFill>
            <a:schemeClr val="accent5">
              <a:lumMod val="40000"/>
              <a:lumOff val="60000"/>
            </a:schemeClr>
          </a:solidFill>
        </p:spPr>
        <p:txBody>
          <a:bodyPr wrap="none" rtlCol="0">
            <a:spAutoFit/>
          </a:bodyPr>
          <a:lstStyle/>
          <a:p>
            <a:r>
              <a:rPr lang="de-DE" sz="1400" dirty="0"/>
              <a:t>mixing</a:t>
            </a:r>
            <a:endParaRPr lang="en-US" sz="1400" dirty="0"/>
          </a:p>
        </p:txBody>
      </p:sp>
      <p:sp>
        <p:nvSpPr>
          <p:cNvPr id="15" name="TextBox 14">
            <a:extLst>
              <a:ext uri="{FF2B5EF4-FFF2-40B4-BE49-F238E27FC236}">
                <a16:creationId xmlns:a16="http://schemas.microsoft.com/office/drawing/2014/main" id="{14E30D08-4633-4348-2006-F2F3FFDC8236}"/>
              </a:ext>
            </a:extLst>
          </p:cNvPr>
          <p:cNvSpPr txBox="1"/>
          <p:nvPr/>
        </p:nvSpPr>
        <p:spPr>
          <a:xfrm>
            <a:off x="6146798" y="3802577"/>
            <a:ext cx="984500" cy="307777"/>
          </a:xfrm>
          <a:prstGeom prst="rect">
            <a:avLst/>
          </a:prstGeom>
          <a:solidFill>
            <a:schemeClr val="accent5">
              <a:lumMod val="40000"/>
              <a:lumOff val="60000"/>
            </a:schemeClr>
          </a:solidFill>
        </p:spPr>
        <p:txBody>
          <a:bodyPr wrap="none" rtlCol="0">
            <a:spAutoFit/>
          </a:bodyPr>
          <a:lstStyle/>
          <a:p>
            <a:r>
              <a:rPr lang="de-DE" sz="1400" dirty="0"/>
              <a:t>water flow</a:t>
            </a:r>
            <a:endParaRPr lang="en-US" sz="1400" dirty="0"/>
          </a:p>
        </p:txBody>
      </p:sp>
      <p:sp>
        <p:nvSpPr>
          <p:cNvPr id="16" name="TextBox 15">
            <a:extLst>
              <a:ext uri="{FF2B5EF4-FFF2-40B4-BE49-F238E27FC236}">
                <a16:creationId xmlns:a16="http://schemas.microsoft.com/office/drawing/2014/main" id="{6DFF87DE-AA4F-3BEB-C4E8-00E75B468A50}"/>
              </a:ext>
            </a:extLst>
          </p:cNvPr>
          <p:cNvSpPr txBox="1"/>
          <p:nvPr/>
        </p:nvSpPr>
        <p:spPr>
          <a:xfrm>
            <a:off x="7625166" y="3106407"/>
            <a:ext cx="1227708" cy="307777"/>
          </a:xfrm>
          <a:prstGeom prst="rect">
            <a:avLst/>
          </a:prstGeom>
          <a:solidFill>
            <a:schemeClr val="accent5">
              <a:lumMod val="40000"/>
              <a:lumOff val="60000"/>
            </a:schemeClr>
          </a:solidFill>
        </p:spPr>
        <p:txBody>
          <a:bodyPr wrap="none" rtlCol="0">
            <a:spAutoFit/>
          </a:bodyPr>
          <a:lstStyle/>
          <a:p>
            <a:r>
              <a:rPr lang="de-DE" sz="1400" dirty="0"/>
              <a:t>water storage</a:t>
            </a:r>
            <a:endParaRPr lang="en-US" sz="1400" dirty="0"/>
          </a:p>
        </p:txBody>
      </p:sp>
      <p:sp>
        <p:nvSpPr>
          <p:cNvPr id="17" name="TextBox 16">
            <a:extLst>
              <a:ext uri="{FF2B5EF4-FFF2-40B4-BE49-F238E27FC236}">
                <a16:creationId xmlns:a16="http://schemas.microsoft.com/office/drawing/2014/main" id="{7FFFF177-1DBC-507F-B52E-B6CB90F4FF02}"/>
              </a:ext>
            </a:extLst>
          </p:cNvPr>
          <p:cNvSpPr txBox="1"/>
          <p:nvPr/>
        </p:nvSpPr>
        <p:spPr>
          <a:xfrm>
            <a:off x="4130346" y="1326806"/>
            <a:ext cx="1170577" cy="307777"/>
          </a:xfrm>
          <a:prstGeom prst="rect">
            <a:avLst/>
          </a:prstGeom>
          <a:solidFill>
            <a:schemeClr val="accent5">
              <a:lumMod val="40000"/>
              <a:lumOff val="60000"/>
            </a:schemeClr>
          </a:solidFill>
        </p:spPr>
        <p:txBody>
          <a:bodyPr wrap="none" rtlCol="0">
            <a:spAutoFit/>
          </a:bodyPr>
          <a:lstStyle/>
          <a:p>
            <a:r>
              <a:rPr lang="de-DE" sz="1400" dirty="0"/>
              <a:t>precipitation</a:t>
            </a:r>
            <a:endParaRPr lang="en-US" sz="1400" dirty="0"/>
          </a:p>
        </p:txBody>
      </p:sp>
      <p:sp>
        <p:nvSpPr>
          <p:cNvPr id="18" name="TextBox 17">
            <a:extLst>
              <a:ext uri="{FF2B5EF4-FFF2-40B4-BE49-F238E27FC236}">
                <a16:creationId xmlns:a16="http://schemas.microsoft.com/office/drawing/2014/main" id="{816B00E8-3959-8BA1-243B-8163E5D7D84C}"/>
              </a:ext>
            </a:extLst>
          </p:cNvPr>
          <p:cNvSpPr txBox="1"/>
          <p:nvPr/>
        </p:nvSpPr>
        <p:spPr>
          <a:xfrm>
            <a:off x="4358805" y="5377305"/>
            <a:ext cx="826060" cy="307777"/>
          </a:xfrm>
          <a:prstGeom prst="rect">
            <a:avLst/>
          </a:prstGeom>
          <a:solidFill>
            <a:schemeClr val="accent5">
              <a:lumMod val="40000"/>
              <a:lumOff val="60000"/>
            </a:schemeClr>
          </a:solidFill>
        </p:spPr>
        <p:txBody>
          <a:bodyPr wrap="none" rtlCol="0">
            <a:spAutoFit/>
          </a:bodyPr>
          <a:lstStyle/>
          <a:p>
            <a:r>
              <a:rPr lang="de-DE" sz="1400" dirty="0"/>
              <a:t>drip rate</a:t>
            </a:r>
            <a:endParaRPr lang="en-US" sz="1400" dirty="0"/>
          </a:p>
        </p:txBody>
      </p:sp>
    </p:spTree>
    <p:extLst>
      <p:ext uri="{BB962C8B-B14F-4D97-AF65-F5344CB8AC3E}">
        <p14:creationId xmlns:p14="http://schemas.microsoft.com/office/powerpoint/2010/main" val="80756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E707E-7D54-DF1F-9E9B-455CD8F4CB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E834-4AD5-A481-3325-CD298E545E06}"/>
              </a:ext>
            </a:extLst>
          </p:cNvPr>
          <p:cNvSpPr>
            <a:spLocks noGrp="1"/>
          </p:cNvSpPr>
          <p:nvPr>
            <p:ph type="title"/>
          </p:nvPr>
        </p:nvSpPr>
        <p:spPr/>
        <p:txBody>
          <a:bodyPr>
            <a:normAutofit fontScale="90000"/>
          </a:bodyPr>
          <a:lstStyle/>
          <a:p>
            <a:r>
              <a:rPr lang="en-GB" dirty="0"/>
              <a:t>Storages – time step approach</a:t>
            </a:r>
            <a:endParaRPr lang="LID4096" dirty="0"/>
          </a:p>
        </p:txBody>
      </p:sp>
      <p:sp>
        <p:nvSpPr>
          <p:cNvPr id="7" name="TextBox 6">
            <a:extLst>
              <a:ext uri="{FF2B5EF4-FFF2-40B4-BE49-F238E27FC236}">
                <a16:creationId xmlns:a16="http://schemas.microsoft.com/office/drawing/2014/main" id="{8BDBF300-6665-AFD2-F904-887C6560D128}"/>
              </a:ext>
            </a:extLst>
          </p:cNvPr>
          <p:cNvSpPr txBox="1"/>
          <p:nvPr/>
        </p:nvSpPr>
        <p:spPr>
          <a:xfrm>
            <a:off x="5088353" y="2761596"/>
            <a:ext cx="2015295" cy="369332"/>
          </a:xfrm>
          <a:prstGeom prst="rect">
            <a:avLst/>
          </a:prstGeom>
          <a:noFill/>
        </p:spPr>
        <p:txBody>
          <a:bodyPr wrap="none" rtlCol="0">
            <a:spAutoFit/>
          </a:bodyPr>
          <a:lstStyle/>
          <a:p>
            <a:r>
              <a:rPr lang="en-GB" dirty="0">
                <a:solidFill>
                  <a:prstClr val="black"/>
                </a:solidFill>
                <a:ea typeface="Cambria Math" panose="02040503050406030204" pitchFamily="18" charset="0"/>
              </a:rPr>
              <a:t>Volume of storage</a:t>
            </a:r>
            <a:endParaRPr lang="LID4096" baseline="-25000" dirty="0">
              <a:solidFill>
                <a:prstClr val="black"/>
              </a:solidFill>
              <a:ea typeface="Cambria Math" panose="02040503050406030204" pitchFamily="18" charset="0"/>
            </a:endParaRPr>
          </a:p>
        </p:txBody>
      </p:sp>
      <p:sp>
        <p:nvSpPr>
          <p:cNvPr id="9" name="TextBox 8">
            <a:extLst>
              <a:ext uri="{FF2B5EF4-FFF2-40B4-BE49-F238E27FC236}">
                <a16:creationId xmlns:a16="http://schemas.microsoft.com/office/drawing/2014/main" id="{55B8305F-74E4-F34C-2321-5D44368B8111}"/>
              </a:ext>
            </a:extLst>
          </p:cNvPr>
          <p:cNvSpPr txBox="1"/>
          <p:nvPr/>
        </p:nvSpPr>
        <p:spPr>
          <a:xfrm>
            <a:off x="5701020" y="1372305"/>
            <a:ext cx="789960" cy="369332"/>
          </a:xfrm>
          <a:prstGeom prst="rect">
            <a:avLst/>
          </a:prstGeom>
          <a:noFill/>
        </p:spPr>
        <p:txBody>
          <a:bodyPr wrap="none" rtlCol="0">
            <a:spAutoFit/>
          </a:bodyPr>
          <a:lstStyle/>
          <a:p>
            <a:r>
              <a:rPr lang="en-GB" dirty="0">
                <a:solidFill>
                  <a:prstClr val="black"/>
                </a:solidFill>
                <a:ea typeface="Cambria Math" panose="02040503050406030204" pitchFamily="18" charset="0"/>
              </a:rPr>
              <a:t>Inflow</a:t>
            </a:r>
            <a:endParaRPr lang="LID4096" baseline="-25000" dirty="0">
              <a:solidFill>
                <a:prstClr val="black"/>
              </a:solidFill>
              <a:ea typeface="Cambria Math" panose="02040503050406030204" pitchFamily="18" charset="0"/>
            </a:endParaRPr>
          </a:p>
        </p:txBody>
      </p:sp>
      <p:sp>
        <p:nvSpPr>
          <p:cNvPr id="12" name="TextBox 11">
            <a:extLst>
              <a:ext uri="{FF2B5EF4-FFF2-40B4-BE49-F238E27FC236}">
                <a16:creationId xmlns:a16="http://schemas.microsoft.com/office/drawing/2014/main" id="{48106CF6-5EB3-A0F9-3593-F4E88A416712}"/>
              </a:ext>
            </a:extLst>
          </p:cNvPr>
          <p:cNvSpPr txBox="1"/>
          <p:nvPr/>
        </p:nvSpPr>
        <p:spPr>
          <a:xfrm>
            <a:off x="5608046" y="3664737"/>
            <a:ext cx="975908" cy="369332"/>
          </a:xfrm>
          <a:prstGeom prst="rect">
            <a:avLst/>
          </a:prstGeom>
          <a:noFill/>
        </p:spPr>
        <p:txBody>
          <a:bodyPr wrap="none" rtlCol="0">
            <a:spAutoFit/>
          </a:bodyPr>
          <a:lstStyle/>
          <a:p>
            <a:r>
              <a:rPr lang="en-GB" dirty="0">
                <a:solidFill>
                  <a:prstClr val="black"/>
                </a:solidFill>
                <a:ea typeface="Cambria Math" panose="02040503050406030204" pitchFamily="18" charset="0"/>
              </a:rPr>
              <a:t>Outflow</a:t>
            </a:r>
            <a:endParaRPr lang="LID4096" baseline="-25000" dirty="0">
              <a:solidFill>
                <a:prstClr val="black"/>
              </a:solidFill>
              <a:ea typeface="Cambria Math" panose="02040503050406030204" pitchFamily="18" charset="0"/>
            </a:endParaRPr>
          </a:p>
        </p:txBody>
      </p:sp>
      <p:sp>
        <p:nvSpPr>
          <p:cNvPr id="4" name="Rectangle 3">
            <a:extLst>
              <a:ext uri="{FF2B5EF4-FFF2-40B4-BE49-F238E27FC236}">
                <a16:creationId xmlns:a16="http://schemas.microsoft.com/office/drawing/2014/main" id="{823768A3-8C31-5816-615B-8FB2D715A41D}"/>
              </a:ext>
            </a:extLst>
          </p:cNvPr>
          <p:cNvSpPr/>
          <p:nvPr/>
        </p:nvSpPr>
        <p:spPr>
          <a:xfrm>
            <a:off x="2118698" y="1901525"/>
            <a:ext cx="1173193" cy="1772368"/>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5" name="Rectangle 4">
            <a:extLst>
              <a:ext uri="{FF2B5EF4-FFF2-40B4-BE49-F238E27FC236}">
                <a16:creationId xmlns:a16="http://schemas.microsoft.com/office/drawing/2014/main" id="{ADB18334-3002-9542-8D5F-1D8AA50BF61C}"/>
              </a:ext>
            </a:extLst>
          </p:cNvPr>
          <p:cNvSpPr/>
          <p:nvPr/>
        </p:nvSpPr>
        <p:spPr>
          <a:xfrm>
            <a:off x="2118698" y="2361368"/>
            <a:ext cx="1173193" cy="1312525"/>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6" name="TextBox 5">
            <a:extLst>
              <a:ext uri="{FF2B5EF4-FFF2-40B4-BE49-F238E27FC236}">
                <a16:creationId xmlns:a16="http://schemas.microsoft.com/office/drawing/2014/main" id="{8295F05E-7643-0934-5C38-17FAFAC8D97C}"/>
              </a:ext>
            </a:extLst>
          </p:cNvPr>
          <p:cNvSpPr txBox="1"/>
          <p:nvPr/>
        </p:nvSpPr>
        <p:spPr>
          <a:xfrm>
            <a:off x="2556054" y="2832964"/>
            <a:ext cx="29848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8" name="Arrow: Down 7">
            <a:extLst>
              <a:ext uri="{FF2B5EF4-FFF2-40B4-BE49-F238E27FC236}">
                <a16:creationId xmlns:a16="http://schemas.microsoft.com/office/drawing/2014/main" id="{9403821C-B9F8-4767-04B0-0D3EFB14F14E}"/>
              </a:ext>
            </a:extLst>
          </p:cNvPr>
          <p:cNvSpPr/>
          <p:nvPr/>
        </p:nvSpPr>
        <p:spPr>
          <a:xfrm>
            <a:off x="2598078" y="1766878"/>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0" name="TextBox 9">
            <a:extLst>
              <a:ext uri="{FF2B5EF4-FFF2-40B4-BE49-F238E27FC236}">
                <a16:creationId xmlns:a16="http://schemas.microsoft.com/office/drawing/2014/main" id="{3F8FC7C7-2FBD-86BB-EF50-0A5B890D475D}"/>
              </a:ext>
            </a:extLst>
          </p:cNvPr>
          <p:cNvSpPr txBox="1"/>
          <p:nvPr/>
        </p:nvSpPr>
        <p:spPr>
          <a:xfrm>
            <a:off x="2575290" y="1370274"/>
            <a:ext cx="26000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I</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11" name="Arrow: Down 10">
            <a:extLst>
              <a:ext uri="{FF2B5EF4-FFF2-40B4-BE49-F238E27FC236}">
                <a16:creationId xmlns:a16="http://schemas.microsoft.com/office/drawing/2014/main" id="{84BC02B3-C68D-5798-3CFA-EF7128F666E2}"/>
              </a:ext>
            </a:extLst>
          </p:cNvPr>
          <p:cNvSpPr/>
          <p:nvPr/>
        </p:nvSpPr>
        <p:spPr>
          <a:xfrm>
            <a:off x="2598078" y="3605544"/>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3" name="TextBox 12">
            <a:extLst>
              <a:ext uri="{FF2B5EF4-FFF2-40B4-BE49-F238E27FC236}">
                <a16:creationId xmlns:a16="http://schemas.microsoft.com/office/drawing/2014/main" id="{F088F6B2-3C50-DDE7-A281-0DA040527392}"/>
              </a:ext>
            </a:extLst>
          </p:cNvPr>
          <p:cNvSpPr txBox="1"/>
          <p:nvPr/>
        </p:nvSpPr>
        <p:spPr>
          <a:xfrm>
            <a:off x="2537620" y="4133736"/>
            <a:ext cx="33534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Q</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5" name="TextBox 24">
            <a:extLst>
              <a:ext uri="{FF2B5EF4-FFF2-40B4-BE49-F238E27FC236}">
                <a16:creationId xmlns:a16="http://schemas.microsoft.com/office/drawing/2014/main" id="{B193D7E4-EB80-5BFB-5BA1-506F4B602318}"/>
              </a:ext>
            </a:extLst>
          </p:cNvPr>
          <p:cNvSpPr txBox="1"/>
          <p:nvPr/>
        </p:nvSpPr>
        <p:spPr>
          <a:xfrm>
            <a:off x="1631923" y="5256893"/>
            <a:ext cx="2146742" cy="461665"/>
          </a:xfrm>
          <a:prstGeom prst="rect">
            <a:avLst/>
          </a:prstGeom>
          <a:noFill/>
        </p:spPr>
        <p:txBody>
          <a:bodyPr wrap="none" rtlCol="0">
            <a:spAutoFit/>
          </a:bodyPr>
          <a:lstStyle/>
          <a:p>
            <a:r>
              <a:rPr lang="en-GB" sz="2400" dirty="0"/>
              <a:t>S</a:t>
            </a:r>
            <a:r>
              <a:rPr lang="en-GB" sz="2400" baseline="-25000" dirty="0"/>
              <a:t>t+1 </a:t>
            </a:r>
            <a:r>
              <a:rPr lang="en-GB" sz="2400" dirty="0"/>
              <a:t>= S</a:t>
            </a:r>
            <a:r>
              <a:rPr lang="en-GB" sz="2400" baseline="-25000" dirty="0"/>
              <a:t>t</a:t>
            </a:r>
            <a:r>
              <a:rPr lang="en-GB" sz="2400" dirty="0"/>
              <a:t> + I</a:t>
            </a:r>
            <a:r>
              <a:rPr lang="en-GB" sz="2400" baseline="-25000" dirty="0"/>
              <a:t>t</a:t>
            </a:r>
            <a:r>
              <a:rPr lang="en-GB" sz="2400" dirty="0"/>
              <a:t> – Q</a:t>
            </a:r>
            <a:r>
              <a:rPr lang="en-GB" sz="2400" baseline="-25000" dirty="0"/>
              <a:t>t</a:t>
            </a:r>
            <a:endParaRPr lang="LID4096" sz="2400" baseline="-25000" dirty="0"/>
          </a:p>
        </p:txBody>
      </p:sp>
      <p:grpSp>
        <p:nvGrpSpPr>
          <p:cNvPr id="3" name="Group 2">
            <a:extLst>
              <a:ext uri="{FF2B5EF4-FFF2-40B4-BE49-F238E27FC236}">
                <a16:creationId xmlns:a16="http://schemas.microsoft.com/office/drawing/2014/main" id="{999C2C59-05A9-5638-3CF1-CD9FCFD5B9EB}"/>
              </a:ext>
            </a:extLst>
          </p:cNvPr>
          <p:cNvGrpSpPr/>
          <p:nvPr/>
        </p:nvGrpSpPr>
        <p:grpSpPr>
          <a:xfrm>
            <a:off x="8380416" y="1473981"/>
            <a:ext cx="1836141" cy="3122942"/>
            <a:chOff x="6265866" y="1387539"/>
            <a:chExt cx="1836141" cy="3122942"/>
          </a:xfrm>
        </p:grpSpPr>
        <p:sp>
          <p:nvSpPr>
            <p:cNvPr id="14" name="Rectangle 13">
              <a:extLst>
                <a:ext uri="{FF2B5EF4-FFF2-40B4-BE49-F238E27FC236}">
                  <a16:creationId xmlns:a16="http://schemas.microsoft.com/office/drawing/2014/main" id="{3084F37B-54AC-5DD3-697B-F7021FFC20D8}"/>
                </a:ext>
              </a:extLst>
            </p:cNvPr>
            <p:cNvSpPr/>
            <p:nvPr/>
          </p:nvSpPr>
          <p:spPr>
            <a:xfrm>
              <a:off x="6928814" y="1918790"/>
              <a:ext cx="1173193" cy="1772368"/>
            </a:xfrm>
            <a:prstGeom prst="rect">
              <a:avLst/>
            </a:prstGeom>
            <a:solidFill>
              <a:sysClr val="window" lastClr="FFFFFF">
                <a:lumMod val="95000"/>
              </a:sysClr>
            </a:solidFill>
            <a:ln w="12700"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5" name="Rectangle 14">
              <a:extLst>
                <a:ext uri="{FF2B5EF4-FFF2-40B4-BE49-F238E27FC236}">
                  <a16:creationId xmlns:a16="http://schemas.microsoft.com/office/drawing/2014/main" id="{99682BBD-94DF-A4E5-AC0F-3703719C965D}"/>
                </a:ext>
              </a:extLst>
            </p:cNvPr>
            <p:cNvSpPr/>
            <p:nvPr/>
          </p:nvSpPr>
          <p:spPr>
            <a:xfrm>
              <a:off x="6928814" y="2378633"/>
              <a:ext cx="1173193" cy="1312525"/>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16" name="TextBox 15">
              <a:extLst>
                <a:ext uri="{FF2B5EF4-FFF2-40B4-BE49-F238E27FC236}">
                  <a16:creationId xmlns:a16="http://schemas.microsoft.com/office/drawing/2014/main" id="{FF63B9B9-8364-3EE3-D338-FB871F191A11}"/>
                </a:ext>
              </a:extLst>
            </p:cNvPr>
            <p:cNvSpPr txBox="1"/>
            <p:nvPr/>
          </p:nvSpPr>
          <p:spPr>
            <a:xfrm>
              <a:off x="7366170" y="2850229"/>
              <a:ext cx="298480"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S</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18" name="Arrow: Down 17">
              <a:extLst>
                <a:ext uri="{FF2B5EF4-FFF2-40B4-BE49-F238E27FC236}">
                  <a16:creationId xmlns:a16="http://schemas.microsoft.com/office/drawing/2014/main" id="{470DFB4D-9C47-C187-780B-B23E02235D2D}"/>
                </a:ext>
              </a:extLst>
            </p:cNvPr>
            <p:cNvSpPr/>
            <p:nvPr/>
          </p:nvSpPr>
          <p:spPr>
            <a:xfrm>
              <a:off x="7408194" y="1784143"/>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white"/>
                </a:solidFill>
                <a:effectLst/>
                <a:uLnTx/>
                <a:uFillTx/>
                <a:latin typeface="Bahnschrift Light SemiCondensed"/>
                <a:ea typeface="+mn-ea"/>
                <a:cs typeface="+mn-cs"/>
              </a:endParaRPr>
            </a:p>
          </p:txBody>
        </p:sp>
        <p:sp>
          <p:nvSpPr>
            <p:cNvPr id="20" name="TextBox 19">
              <a:extLst>
                <a:ext uri="{FF2B5EF4-FFF2-40B4-BE49-F238E27FC236}">
                  <a16:creationId xmlns:a16="http://schemas.microsoft.com/office/drawing/2014/main" id="{AA805B9A-8A13-3315-996A-C5AE1E360206}"/>
                </a:ext>
              </a:extLst>
            </p:cNvPr>
            <p:cNvSpPr txBox="1"/>
            <p:nvPr/>
          </p:nvSpPr>
          <p:spPr>
            <a:xfrm>
              <a:off x="7385406" y="1387539"/>
              <a:ext cx="26000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I</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1" name="Arrow: Down 20">
              <a:extLst>
                <a:ext uri="{FF2B5EF4-FFF2-40B4-BE49-F238E27FC236}">
                  <a16:creationId xmlns:a16="http://schemas.microsoft.com/office/drawing/2014/main" id="{B0CD514B-A7CF-A284-9D00-118C0CCFE4C7}"/>
                </a:ext>
              </a:extLst>
            </p:cNvPr>
            <p:cNvSpPr/>
            <p:nvPr/>
          </p:nvSpPr>
          <p:spPr>
            <a:xfrm>
              <a:off x="7408194" y="3611056"/>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23" name="TextBox 22">
              <a:extLst>
                <a:ext uri="{FF2B5EF4-FFF2-40B4-BE49-F238E27FC236}">
                  <a16:creationId xmlns:a16="http://schemas.microsoft.com/office/drawing/2014/main" id="{F1557612-EDA7-E76D-FFA5-663A53E231EB}"/>
                </a:ext>
              </a:extLst>
            </p:cNvPr>
            <p:cNvSpPr txBox="1"/>
            <p:nvPr/>
          </p:nvSpPr>
          <p:spPr>
            <a:xfrm>
              <a:off x="7283616" y="4141149"/>
              <a:ext cx="46358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Q1</a:t>
              </a:r>
              <a:endParaRPr lang="LID4096" i="1" baseline="-25000" dirty="0">
                <a:solidFill>
                  <a:prstClr val="black"/>
                </a:solidFill>
                <a:latin typeface="Cambria Math" panose="02040503050406030204" pitchFamily="18" charset="0"/>
                <a:ea typeface="Cambria Math" panose="02040503050406030204" pitchFamily="18" charset="0"/>
              </a:endParaRPr>
            </a:p>
          </p:txBody>
        </p:sp>
        <p:sp>
          <p:nvSpPr>
            <p:cNvPr id="26" name="Arrow: Down 25">
              <a:extLst>
                <a:ext uri="{FF2B5EF4-FFF2-40B4-BE49-F238E27FC236}">
                  <a16:creationId xmlns:a16="http://schemas.microsoft.com/office/drawing/2014/main" id="{4DDF04D5-65AB-1691-EB06-3FD6CB8E016E}"/>
                </a:ext>
              </a:extLst>
            </p:cNvPr>
            <p:cNvSpPr/>
            <p:nvPr/>
          </p:nvSpPr>
          <p:spPr>
            <a:xfrm rot="1800000">
              <a:off x="6741988" y="3020957"/>
              <a:ext cx="214432" cy="539945"/>
            </a:xfrm>
            <a:prstGeom prst="downArrow">
              <a:avLst/>
            </a:prstGeom>
            <a:solidFill>
              <a:srgbClr val="BFBF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white"/>
                </a:solidFill>
                <a:effectLst/>
                <a:uLnTx/>
                <a:uFillTx/>
                <a:latin typeface="Bahnschrift Light SemiCondensed"/>
                <a:ea typeface="+mn-ea"/>
                <a:cs typeface="+mn-cs"/>
              </a:endParaRPr>
            </a:p>
          </p:txBody>
        </p:sp>
        <p:sp>
          <p:nvSpPr>
            <p:cNvPr id="27" name="TextBox 26">
              <a:extLst>
                <a:ext uri="{FF2B5EF4-FFF2-40B4-BE49-F238E27FC236}">
                  <a16:creationId xmlns:a16="http://schemas.microsoft.com/office/drawing/2014/main" id="{1E978F7E-7A37-18EA-39D4-26EC6DE6FE03}"/>
                </a:ext>
              </a:extLst>
            </p:cNvPr>
            <p:cNvSpPr txBox="1"/>
            <p:nvPr/>
          </p:nvSpPr>
          <p:spPr>
            <a:xfrm>
              <a:off x="6265866" y="3450084"/>
              <a:ext cx="463588" cy="369332"/>
            </a:xfrm>
            <a:prstGeom prst="rect">
              <a:avLst/>
            </a:prstGeom>
            <a:noFill/>
          </p:spPr>
          <p:txBody>
            <a:bodyPr wrap="none" rtlCol="0">
              <a:spAutoFit/>
            </a:bodyPr>
            <a:lstStyle/>
            <a:p>
              <a:r>
                <a:rPr lang="en-GB" i="1" dirty="0">
                  <a:solidFill>
                    <a:prstClr val="black"/>
                  </a:solidFill>
                  <a:latin typeface="Cambria Math" panose="02040503050406030204" pitchFamily="18" charset="0"/>
                  <a:ea typeface="Cambria Math" panose="02040503050406030204" pitchFamily="18" charset="0"/>
                </a:rPr>
                <a:t>Q2</a:t>
              </a:r>
              <a:endParaRPr lang="LID4096" i="1" baseline="-25000" dirty="0">
                <a:solidFill>
                  <a:prstClr val="black"/>
                </a:solidFill>
                <a:latin typeface="Cambria Math" panose="02040503050406030204" pitchFamily="18" charset="0"/>
                <a:ea typeface="Cambria Math" panose="02040503050406030204" pitchFamily="18" charset="0"/>
              </a:endParaRPr>
            </a:p>
          </p:txBody>
        </p:sp>
      </p:grpSp>
      <p:sp>
        <p:nvSpPr>
          <p:cNvPr id="28" name="TextBox 27">
            <a:extLst>
              <a:ext uri="{FF2B5EF4-FFF2-40B4-BE49-F238E27FC236}">
                <a16:creationId xmlns:a16="http://schemas.microsoft.com/office/drawing/2014/main" id="{8361944C-8DB1-057C-C08C-848BB93B5DE7}"/>
              </a:ext>
            </a:extLst>
          </p:cNvPr>
          <p:cNvSpPr txBox="1"/>
          <p:nvPr/>
        </p:nvSpPr>
        <p:spPr>
          <a:xfrm>
            <a:off x="8073283" y="5237042"/>
            <a:ext cx="3113353" cy="461665"/>
          </a:xfrm>
          <a:prstGeom prst="rect">
            <a:avLst/>
          </a:prstGeom>
          <a:noFill/>
        </p:spPr>
        <p:txBody>
          <a:bodyPr wrap="none" rtlCol="0">
            <a:spAutoFit/>
          </a:bodyPr>
          <a:lstStyle/>
          <a:p>
            <a:r>
              <a:rPr lang="en-GB" sz="2400" dirty="0"/>
              <a:t>S</a:t>
            </a:r>
            <a:r>
              <a:rPr lang="en-GB" sz="2400" baseline="-25000" dirty="0"/>
              <a:t>t+1 </a:t>
            </a:r>
            <a:r>
              <a:rPr lang="en-GB" sz="2400" dirty="0"/>
              <a:t>= S</a:t>
            </a:r>
            <a:r>
              <a:rPr lang="en-GB" sz="2400" baseline="-25000" dirty="0"/>
              <a:t>t</a:t>
            </a:r>
            <a:r>
              <a:rPr lang="en-GB" sz="2400" dirty="0"/>
              <a:t> + I</a:t>
            </a:r>
            <a:r>
              <a:rPr lang="en-GB" sz="2400" baseline="-25000" dirty="0"/>
              <a:t>t</a:t>
            </a:r>
            <a:r>
              <a:rPr lang="en-GB" sz="2400" dirty="0"/>
              <a:t> – Q1</a:t>
            </a:r>
            <a:r>
              <a:rPr lang="en-GB" sz="2400" baseline="-25000" dirty="0"/>
              <a:t>t </a:t>
            </a:r>
            <a:r>
              <a:rPr lang="en-GB" sz="2400" dirty="0"/>
              <a:t>– Q2</a:t>
            </a:r>
            <a:r>
              <a:rPr lang="en-GB" sz="2400" baseline="-25000" dirty="0"/>
              <a:t>t</a:t>
            </a:r>
            <a:endParaRPr lang="LID4096" sz="2400" baseline="-25000" dirty="0"/>
          </a:p>
        </p:txBody>
      </p:sp>
      <p:grpSp>
        <p:nvGrpSpPr>
          <p:cNvPr id="30" name="Group 29">
            <a:extLst>
              <a:ext uri="{FF2B5EF4-FFF2-40B4-BE49-F238E27FC236}">
                <a16:creationId xmlns:a16="http://schemas.microsoft.com/office/drawing/2014/main" id="{CDDAE2EE-CA92-84F7-DDC7-A28A77D53C37}"/>
              </a:ext>
            </a:extLst>
          </p:cNvPr>
          <p:cNvGrpSpPr/>
          <p:nvPr/>
        </p:nvGrpSpPr>
        <p:grpSpPr>
          <a:xfrm>
            <a:off x="4790194" y="5137962"/>
            <a:ext cx="2611612" cy="659823"/>
            <a:chOff x="4749605" y="6068291"/>
            <a:chExt cx="2611612" cy="659823"/>
          </a:xfrm>
        </p:grpSpPr>
        <p:sp>
          <p:nvSpPr>
            <p:cNvPr id="24" name="Rectangle 23">
              <a:extLst>
                <a:ext uri="{FF2B5EF4-FFF2-40B4-BE49-F238E27FC236}">
                  <a16:creationId xmlns:a16="http://schemas.microsoft.com/office/drawing/2014/main" id="{E222030E-8E3B-48D7-A8F0-39DEB6BFF44B}"/>
                </a:ext>
              </a:extLst>
            </p:cNvPr>
            <p:cNvSpPr/>
            <p:nvPr/>
          </p:nvSpPr>
          <p:spPr>
            <a:xfrm>
              <a:off x="4776274" y="6068291"/>
              <a:ext cx="2558275" cy="659823"/>
            </a:xfrm>
            <a:prstGeom prst="rect">
              <a:avLst/>
            </a:prstGeom>
            <a:solidFill>
              <a:schemeClr val="accent5">
                <a:lumMod val="20000"/>
                <a:lumOff val="8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TextBox 28">
              <a:extLst>
                <a:ext uri="{FF2B5EF4-FFF2-40B4-BE49-F238E27FC236}">
                  <a16:creationId xmlns:a16="http://schemas.microsoft.com/office/drawing/2014/main" id="{41CD6354-D0AB-32E5-6E3C-1D197900A1AC}"/>
                </a:ext>
              </a:extLst>
            </p:cNvPr>
            <p:cNvSpPr txBox="1"/>
            <p:nvPr/>
          </p:nvSpPr>
          <p:spPr>
            <a:xfrm>
              <a:off x="4749605" y="6159823"/>
              <a:ext cx="2611612" cy="461665"/>
            </a:xfrm>
            <a:prstGeom prst="rect">
              <a:avLst/>
            </a:prstGeom>
            <a:noFill/>
          </p:spPr>
          <p:txBody>
            <a:bodyPr wrap="none" rtlCol="0">
              <a:spAutoFit/>
            </a:bodyPr>
            <a:lstStyle/>
            <a:p>
              <a:r>
                <a:rPr lang="en-GB" sz="2400" dirty="0"/>
                <a:t>S</a:t>
              </a:r>
              <a:r>
                <a:rPr lang="en-GB" sz="2400" baseline="-25000" dirty="0"/>
                <a:t>t+1 </a:t>
              </a:r>
              <a:r>
                <a:rPr lang="en-GB" sz="2400" dirty="0"/>
                <a:t>= S</a:t>
              </a:r>
              <a:r>
                <a:rPr lang="en-GB" sz="2400" baseline="-25000" dirty="0"/>
                <a:t>t</a:t>
              </a:r>
              <a:r>
                <a:rPr lang="en-GB" sz="2400" dirty="0"/>
                <a:t> + </a:t>
              </a:r>
              <a:r>
                <a:rPr lang="en-GB" sz="2400" dirty="0">
                  <a:sym typeface="Symbol" panose="05050102010706020507" pitchFamily="18" charset="2"/>
                </a:rPr>
                <a:t>I</a:t>
              </a:r>
              <a:r>
                <a:rPr lang="en-GB" sz="2400" baseline="-25000" dirty="0"/>
                <a:t>t</a:t>
              </a:r>
              <a:r>
                <a:rPr lang="en-GB" sz="2400" dirty="0"/>
                <a:t> – </a:t>
              </a:r>
              <a:r>
                <a:rPr lang="en-GB" sz="2400" dirty="0">
                  <a:sym typeface="Symbol" panose="05050102010706020507" pitchFamily="18" charset="2"/>
                </a:rPr>
                <a:t></a:t>
              </a:r>
              <a:r>
                <a:rPr lang="en-GB" sz="2400" dirty="0"/>
                <a:t>Q</a:t>
              </a:r>
              <a:r>
                <a:rPr lang="en-GB" sz="2400" baseline="-25000" dirty="0"/>
                <a:t>t</a:t>
              </a:r>
              <a:endParaRPr lang="LID4096" sz="2400" baseline="-25000" dirty="0"/>
            </a:p>
          </p:txBody>
        </p:sp>
      </p:grpSp>
    </p:spTree>
    <p:extLst>
      <p:ext uri="{BB962C8B-B14F-4D97-AF65-F5344CB8AC3E}">
        <p14:creationId xmlns:p14="http://schemas.microsoft.com/office/powerpoint/2010/main" val="297514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4" grpId="0" animBg="1"/>
      <p:bldP spid="5" grpId="0" animBg="1"/>
      <p:bldP spid="6" grpId="0"/>
      <p:bldP spid="8" grpId="0" animBg="1"/>
      <p:bldP spid="10" grpId="0"/>
      <p:bldP spid="11" grpId="0" animBg="1"/>
      <p:bldP spid="13" grpId="0"/>
      <p:bldP spid="25" grpId="0"/>
      <p:bldP spid="28"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775F55"/>
      </a:dk2>
      <a:lt2>
        <a:srgbClr val="EBDDC3"/>
      </a:lt2>
      <a:accent1>
        <a:srgbClr val="53A5C5"/>
      </a:accent1>
      <a:accent2>
        <a:srgbClr val="CC463D"/>
      </a:accent2>
      <a:accent3>
        <a:srgbClr val="32AA95"/>
      </a:accent3>
      <a:accent4>
        <a:srgbClr val="EAB558"/>
      </a:accent4>
      <a:accent5>
        <a:srgbClr val="3D397E"/>
      </a:accent5>
      <a:accent6>
        <a:srgbClr val="968C8C"/>
      </a:accent6>
      <a:hlink>
        <a:srgbClr val="EE7A3C"/>
      </a:hlink>
      <a:folHlink>
        <a:srgbClr val="40393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4271</TotalTime>
  <Words>1870</Words>
  <Application>Microsoft Office PowerPoint</Application>
  <PresentationFormat>Widescreen</PresentationFormat>
  <Paragraphs>480</Paragraphs>
  <Slides>41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Aptos</vt:lpstr>
      <vt:lpstr>Aptos Display</vt:lpstr>
      <vt:lpstr>Arial</vt:lpstr>
      <vt:lpstr>Bahnschrift Light SemiCondensed</vt:lpstr>
      <vt:lpstr>Cambria Math</vt:lpstr>
      <vt:lpstr>ElsevierGulliver</vt:lpstr>
      <vt:lpstr>Symbol</vt:lpstr>
      <vt:lpstr>Trebuchet MS</vt:lpstr>
      <vt:lpstr>Office Theme</vt:lpstr>
      <vt:lpstr>Intro to Karst Modelling  Sarah Pederzani  StalFire PSM workshop, University of Utah 17.01.2025</vt:lpstr>
      <vt:lpstr>Why karst/stalagmite modelling?</vt:lpstr>
      <vt:lpstr>Why karst/stalagmite modelling?</vt:lpstr>
      <vt:lpstr>Common components of karst models</vt:lpstr>
      <vt:lpstr>An (incomplete) overview of models</vt:lpstr>
      <vt:lpstr>An (incomplete) overview of models</vt:lpstr>
      <vt:lpstr>Hydrology modelling</vt:lpstr>
      <vt:lpstr>Processes we need to represent</vt:lpstr>
      <vt:lpstr>Storages – time step approach</vt:lpstr>
      <vt:lpstr>Types of water flows</vt:lpstr>
      <vt:lpstr>Flow modes</vt:lpstr>
      <vt:lpstr>Routing/discharge functions</vt:lpstr>
      <vt:lpstr>Modelling drip rates</vt:lpstr>
      <vt:lpstr>The soil layer</vt:lpstr>
      <vt:lpstr>Soil layer - Evapotranspiration</vt:lpstr>
      <vt:lpstr>Soil layer - Evapotranspiration</vt:lpstr>
      <vt:lpstr>Soil layer - Runoff</vt:lpstr>
      <vt:lpstr>Common features of stalagmite models</vt:lpstr>
      <vt:lpstr>Example karst hydrology models</vt:lpstr>
      <vt:lpstr>Mixing model fundamentals</vt:lpstr>
      <vt:lpstr>Mixing of water – mixing of tracers</vt:lpstr>
      <vt:lpstr>Linear mixing models</vt:lpstr>
      <vt:lpstr>Carbonate geochemistry and calcite formation</vt:lpstr>
      <vt:lpstr>Learning goals</vt:lpstr>
      <vt:lpstr>A very brief overview of processes</vt:lpstr>
      <vt:lpstr>From water and CO2 to calcite</vt:lpstr>
      <vt:lpstr>Initial solution geochemistry</vt:lpstr>
      <vt:lpstr>Solution geochemistry</vt:lpstr>
      <vt:lpstr>Solution geochemistry</vt:lpstr>
      <vt:lpstr>Solution geochemistry</vt:lpstr>
      <vt:lpstr>Solution geochemistry</vt:lpstr>
      <vt:lpstr>Solution geochemistry</vt:lpstr>
      <vt:lpstr>Isotopic fractionation</vt:lpstr>
      <vt:lpstr>Major modelling components</vt:lpstr>
      <vt:lpstr>A few prominent models</vt:lpstr>
      <vt:lpstr>Major modelling components</vt:lpstr>
      <vt:lpstr>Where to find starting points</vt:lpstr>
      <vt:lpstr>Growth models</vt:lpstr>
      <vt:lpstr>Calcium concentration</vt:lpstr>
      <vt:lpstr>Cave atmosphere</vt:lpstr>
      <vt:lpstr>The end…</vt:lpstr>
    </vt:vector>
  </TitlesOfParts>
  <Company>MPI EVA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PEDERZANI, SARAH CAROLINE (PGR)</dc:creator>
  <cp:lastModifiedBy>Sarah Pederzani</cp:lastModifiedBy>
  <cp:revision>266</cp:revision>
  <dcterms:created xsi:type="dcterms:W3CDTF">2020-11-24T16:44:10Z</dcterms:created>
  <dcterms:modified xsi:type="dcterms:W3CDTF">2025-01-17T01:56:51Z</dcterms:modified>
</cp:coreProperties>
</file>